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6" r:id="rId6"/>
    <p:sldId id="270" r:id="rId7"/>
    <p:sldId id="267" r:id="rId8"/>
    <p:sldId id="268" r:id="rId9"/>
    <p:sldId id="26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HS-File-02\Staffhome$\AL\My%20Documents\Worksheets\Andy's%20Resources\Handling%20Data\Statistics\Baking%20Bad%20Season%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HS-File-02\Staffhome$\AL\My%20Documents\Worksheets\Andy's%20Resources\Handling%20Data\Statistics\Baking%20Bad%20Season%2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Number of Cakes Sold</a:t>
            </a:r>
          </a:p>
        </c:rich>
      </c:tx>
      <c:layout/>
      <c:overlay val="0"/>
    </c:title>
    <c:autoTitleDeleted val="0"/>
    <c:plotArea>
      <c:layout/>
      <c:barChart>
        <c:barDir val="col"/>
        <c:grouping val="clustered"/>
        <c:varyColors val="1"/>
        <c:ser>
          <c:idx val="0"/>
          <c:order val="0"/>
          <c:tx>
            <c:strRef>
              <c:f>'Bar Chart'!$B$1</c:f>
              <c:strCache>
                <c:ptCount val="1"/>
                <c:pt idx="0">
                  <c:v>Number Sold</c:v>
                </c:pt>
              </c:strCache>
            </c:strRef>
          </c:tx>
          <c:invertIfNegative val="0"/>
          <c:cat>
            <c:strRef>
              <c:f>'Bar Chart'!$A$2:$A$6</c:f>
              <c:strCache>
                <c:ptCount val="5"/>
                <c:pt idx="0">
                  <c:v>Carrot Cake</c:v>
                </c:pt>
                <c:pt idx="1">
                  <c:v>Chocolate Brownie</c:v>
                </c:pt>
                <c:pt idx="2">
                  <c:v>Flapjack</c:v>
                </c:pt>
                <c:pt idx="3">
                  <c:v>Eccles Cake</c:v>
                </c:pt>
                <c:pt idx="4">
                  <c:v>Danish Pastry</c:v>
                </c:pt>
              </c:strCache>
            </c:strRef>
          </c:cat>
          <c:val>
            <c:numRef>
              <c:f>'Bar Chart'!$B$2:$B$6</c:f>
              <c:numCache>
                <c:formatCode>General</c:formatCode>
                <c:ptCount val="5"/>
                <c:pt idx="0">
                  <c:v>6</c:v>
                </c:pt>
                <c:pt idx="1">
                  <c:v>11</c:v>
                </c:pt>
                <c:pt idx="2">
                  <c:v>7</c:v>
                </c:pt>
                <c:pt idx="3">
                  <c:v>2</c:v>
                </c:pt>
                <c:pt idx="4">
                  <c:v>4</c:v>
                </c:pt>
              </c:numCache>
            </c:numRef>
          </c:val>
        </c:ser>
        <c:dLbls>
          <c:showLegendKey val="0"/>
          <c:showVal val="0"/>
          <c:showCatName val="0"/>
          <c:showSerName val="0"/>
          <c:showPercent val="0"/>
          <c:showBubbleSize val="0"/>
        </c:dLbls>
        <c:gapWidth val="150"/>
        <c:axId val="151806336"/>
        <c:axId val="151808256"/>
      </c:barChart>
      <c:catAx>
        <c:axId val="151806336"/>
        <c:scaling>
          <c:orientation val="minMax"/>
        </c:scaling>
        <c:delete val="0"/>
        <c:axPos val="b"/>
        <c:title>
          <c:tx>
            <c:rich>
              <a:bodyPr/>
              <a:lstStyle/>
              <a:p>
                <a:pPr>
                  <a:defRPr sz="1600"/>
                </a:pPr>
                <a:r>
                  <a:rPr lang="en-US" sz="1600"/>
                  <a:t>Type of Cake</a:t>
                </a:r>
              </a:p>
            </c:rich>
          </c:tx>
          <c:layout/>
          <c:overlay val="0"/>
        </c:title>
        <c:majorTickMark val="out"/>
        <c:minorTickMark val="none"/>
        <c:tickLblPos val="nextTo"/>
        <c:txPr>
          <a:bodyPr/>
          <a:lstStyle/>
          <a:p>
            <a:pPr>
              <a:defRPr sz="1200"/>
            </a:pPr>
            <a:endParaRPr lang="en-US"/>
          </a:p>
        </c:txPr>
        <c:crossAx val="151808256"/>
        <c:crosses val="autoZero"/>
        <c:auto val="1"/>
        <c:lblAlgn val="ctr"/>
        <c:lblOffset val="100"/>
        <c:noMultiLvlLbl val="0"/>
      </c:catAx>
      <c:valAx>
        <c:axId val="151808256"/>
        <c:scaling>
          <c:orientation val="minMax"/>
        </c:scaling>
        <c:delete val="0"/>
        <c:axPos val="l"/>
        <c:majorGridlines/>
        <c:title>
          <c:tx>
            <c:rich>
              <a:bodyPr rot="-5400000" vert="horz"/>
              <a:lstStyle/>
              <a:p>
                <a:pPr>
                  <a:defRPr sz="1400"/>
                </a:pPr>
                <a:r>
                  <a:rPr lang="en-US" sz="1400"/>
                  <a:t>Number Sold In Thousands</a:t>
                </a:r>
              </a:p>
            </c:rich>
          </c:tx>
          <c:layout/>
          <c:overlay val="0"/>
        </c:title>
        <c:numFmt formatCode="General" sourceLinked="1"/>
        <c:majorTickMark val="out"/>
        <c:minorTickMark val="none"/>
        <c:tickLblPos val="nextTo"/>
        <c:txPr>
          <a:bodyPr/>
          <a:lstStyle/>
          <a:p>
            <a:pPr>
              <a:defRPr sz="1400"/>
            </a:pPr>
            <a:endParaRPr lang="en-US"/>
          </a:p>
        </c:txPr>
        <c:crossAx val="15180633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Sales of Pies</a:t>
            </a:r>
          </a:p>
        </c:rich>
      </c:tx>
      <c:layout/>
      <c:overlay val="0"/>
    </c:title>
    <c:autoTitleDeleted val="0"/>
    <c:plotArea>
      <c:layout/>
      <c:pieChart>
        <c:varyColors val="1"/>
        <c:ser>
          <c:idx val="0"/>
          <c:order val="0"/>
          <c:tx>
            <c:strRef>
              <c:f>'Pie Chart'!$B$1</c:f>
              <c:strCache>
                <c:ptCount val="1"/>
                <c:pt idx="0">
                  <c:v>Sales</c:v>
                </c:pt>
              </c:strCache>
            </c:strRef>
          </c:tx>
          <c:cat>
            <c:strRef>
              <c:f>'Pie Chart'!$A$2:$A$6</c:f>
              <c:strCache>
                <c:ptCount val="5"/>
                <c:pt idx="0">
                  <c:v>Chicken and Ham</c:v>
                </c:pt>
                <c:pt idx="1">
                  <c:v>Steak and Kidney</c:v>
                </c:pt>
                <c:pt idx="2">
                  <c:v>Veggie</c:v>
                </c:pt>
                <c:pt idx="3">
                  <c:v>Cornish Pasty</c:v>
                </c:pt>
                <c:pt idx="4">
                  <c:v>Steak and Ale</c:v>
                </c:pt>
              </c:strCache>
            </c:strRef>
          </c:cat>
          <c:val>
            <c:numRef>
              <c:f>'Pie Chart'!$B$2:$B$6</c:f>
              <c:numCache>
                <c:formatCode>General</c:formatCode>
                <c:ptCount val="5"/>
                <c:pt idx="0">
                  <c:v>7</c:v>
                </c:pt>
                <c:pt idx="1">
                  <c:v>10</c:v>
                </c:pt>
                <c:pt idx="2">
                  <c:v>3</c:v>
                </c:pt>
                <c:pt idx="3">
                  <c:v>5</c:v>
                </c:pt>
                <c:pt idx="4">
                  <c:v>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Cakes</a:t>
            </a:r>
            <a:r>
              <a:rPr lang="en-GB" baseline="0"/>
              <a:t> Bought Per Person</a:t>
            </a:r>
            <a:endParaRPr lang="en-GB"/>
          </a:p>
        </c:rich>
      </c:tx>
      <c:layout/>
      <c:overlay val="0"/>
    </c:title>
    <c:autoTitleDeleted val="0"/>
    <c:plotArea>
      <c:layout/>
      <c:barChart>
        <c:barDir val="col"/>
        <c:grouping val="clustered"/>
        <c:varyColors val="0"/>
        <c:ser>
          <c:idx val="1"/>
          <c:order val="0"/>
          <c:tx>
            <c:strRef>
              <c:f>'Frequency Polygon'!$B$1</c:f>
              <c:strCache>
                <c:ptCount val="1"/>
                <c:pt idx="0">
                  <c:v>Frequency</c:v>
                </c:pt>
              </c:strCache>
            </c:strRef>
          </c:tx>
          <c:invertIfNegative val="0"/>
          <c:cat>
            <c:numRef>
              <c:f>'Frequency Polygon'!$A$2:$A$7</c:f>
              <c:numCache>
                <c:formatCode>General</c:formatCode>
                <c:ptCount val="6"/>
                <c:pt idx="0">
                  <c:v>0</c:v>
                </c:pt>
                <c:pt idx="1">
                  <c:v>1</c:v>
                </c:pt>
                <c:pt idx="2">
                  <c:v>2</c:v>
                </c:pt>
                <c:pt idx="3">
                  <c:v>3</c:v>
                </c:pt>
                <c:pt idx="4">
                  <c:v>4</c:v>
                </c:pt>
                <c:pt idx="5">
                  <c:v>5</c:v>
                </c:pt>
              </c:numCache>
            </c:numRef>
          </c:cat>
          <c:val>
            <c:numRef>
              <c:f>'Frequency Polygon'!$B$2:$B$7</c:f>
              <c:numCache>
                <c:formatCode>General</c:formatCode>
                <c:ptCount val="6"/>
                <c:pt idx="0">
                  <c:v>1</c:v>
                </c:pt>
                <c:pt idx="1">
                  <c:v>12</c:v>
                </c:pt>
                <c:pt idx="2">
                  <c:v>10</c:v>
                </c:pt>
                <c:pt idx="3">
                  <c:v>11</c:v>
                </c:pt>
                <c:pt idx="4">
                  <c:v>9</c:v>
                </c:pt>
                <c:pt idx="5">
                  <c:v>7</c:v>
                </c:pt>
              </c:numCache>
            </c:numRef>
          </c:val>
        </c:ser>
        <c:dLbls>
          <c:showLegendKey val="0"/>
          <c:showVal val="0"/>
          <c:showCatName val="0"/>
          <c:showSerName val="0"/>
          <c:showPercent val="0"/>
          <c:showBubbleSize val="0"/>
        </c:dLbls>
        <c:gapWidth val="150"/>
        <c:axId val="203938816"/>
        <c:axId val="72496256"/>
      </c:barChart>
      <c:catAx>
        <c:axId val="203938816"/>
        <c:scaling>
          <c:orientation val="minMax"/>
        </c:scaling>
        <c:delete val="0"/>
        <c:axPos val="b"/>
        <c:title>
          <c:tx>
            <c:rich>
              <a:bodyPr/>
              <a:lstStyle/>
              <a:p>
                <a:pPr>
                  <a:defRPr sz="1600"/>
                </a:pPr>
                <a:r>
                  <a:rPr lang="en-US" sz="1600"/>
                  <a:t>Cakes Bought</a:t>
                </a:r>
              </a:p>
            </c:rich>
          </c:tx>
          <c:layout/>
          <c:overlay val="0"/>
        </c:title>
        <c:numFmt formatCode="General" sourceLinked="1"/>
        <c:majorTickMark val="out"/>
        <c:minorTickMark val="none"/>
        <c:tickLblPos val="nextTo"/>
        <c:crossAx val="72496256"/>
        <c:crosses val="autoZero"/>
        <c:auto val="1"/>
        <c:lblAlgn val="ctr"/>
        <c:lblOffset val="100"/>
        <c:noMultiLvlLbl val="0"/>
      </c:catAx>
      <c:valAx>
        <c:axId val="72496256"/>
        <c:scaling>
          <c:orientation val="minMax"/>
        </c:scaling>
        <c:delete val="0"/>
        <c:axPos val="l"/>
        <c:majorGridlines/>
        <c:title>
          <c:tx>
            <c:rich>
              <a:bodyPr rot="-5400000" vert="horz"/>
              <a:lstStyle/>
              <a:p>
                <a:pPr>
                  <a:defRPr sz="1600"/>
                </a:pPr>
                <a:r>
                  <a:rPr lang="en-US" sz="1600"/>
                  <a:t>Frequency</a:t>
                </a:r>
              </a:p>
            </c:rich>
          </c:tx>
          <c:layout/>
          <c:overlay val="0"/>
        </c:title>
        <c:numFmt formatCode="General" sourceLinked="1"/>
        <c:majorTickMark val="out"/>
        <c:minorTickMark val="none"/>
        <c:tickLblPos val="nextTo"/>
        <c:crossAx val="203938816"/>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CBF76D-E77C-4D48-97AF-35737811E011}" type="datetimeFigureOut">
              <a:rPr lang="en-GB" smtClean="0"/>
              <a:t>10/12/2013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1863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CBF76D-E77C-4D48-97AF-35737811E011}" type="datetimeFigureOut">
              <a:rPr lang="en-GB" smtClean="0"/>
              <a:t>10/12/2013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389307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CBF76D-E77C-4D48-97AF-35737811E011}" type="datetimeFigureOut">
              <a:rPr lang="en-GB" smtClean="0"/>
              <a:t>10/12/2013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894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CBF76D-E77C-4D48-97AF-35737811E011}" type="datetimeFigureOut">
              <a:rPr lang="en-GB" smtClean="0"/>
              <a:t>10/12/2013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283464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BF76D-E77C-4D48-97AF-35737811E011}" type="datetimeFigureOut">
              <a:rPr lang="en-GB" smtClean="0"/>
              <a:t>10/12/2013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71005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CBF76D-E77C-4D48-97AF-35737811E011}" type="datetimeFigureOut">
              <a:rPr lang="en-GB" smtClean="0"/>
              <a:t>10/12/2013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284945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CBF76D-E77C-4D48-97AF-35737811E011}" type="datetimeFigureOut">
              <a:rPr lang="en-GB" smtClean="0"/>
              <a:t>10/12/2013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361083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CBF76D-E77C-4D48-97AF-35737811E011}" type="datetimeFigureOut">
              <a:rPr lang="en-GB" smtClean="0"/>
              <a:t>10/12/2013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80976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BF76D-E77C-4D48-97AF-35737811E011}" type="datetimeFigureOut">
              <a:rPr lang="en-GB" smtClean="0"/>
              <a:t>10/12/2013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411981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F76D-E77C-4D48-97AF-35737811E011}" type="datetimeFigureOut">
              <a:rPr lang="en-GB" smtClean="0"/>
              <a:t>10/12/2013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98928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F76D-E77C-4D48-97AF-35737811E011}" type="datetimeFigureOut">
              <a:rPr lang="en-GB" smtClean="0"/>
              <a:t>10/12/2013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1AD6A3-8596-428D-8092-19B47600884E}" type="slidenum">
              <a:rPr lang="en-GB" smtClean="0"/>
              <a:t>‹#›</a:t>
            </a:fld>
            <a:endParaRPr lang="en-GB"/>
          </a:p>
        </p:txBody>
      </p:sp>
    </p:spTree>
    <p:extLst>
      <p:ext uri="{BB962C8B-B14F-4D97-AF65-F5344CB8AC3E}">
        <p14:creationId xmlns:p14="http://schemas.microsoft.com/office/powerpoint/2010/main" val="188808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BF76D-E77C-4D48-97AF-35737811E011}" type="datetimeFigureOut">
              <a:rPr lang="en-GB" smtClean="0"/>
              <a:t>10/12/2013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AD6A3-8596-428D-8092-19B47600884E}" type="slidenum">
              <a:rPr lang="en-GB" smtClean="0"/>
              <a:t>‹#›</a:t>
            </a:fld>
            <a:endParaRPr lang="en-GB"/>
          </a:p>
        </p:txBody>
      </p:sp>
    </p:spTree>
    <p:extLst>
      <p:ext uri="{BB962C8B-B14F-4D97-AF65-F5344CB8AC3E}">
        <p14:creationId xmlns:p14="http://schemas.microsoft.com/office/powerpoint/2010/main" val="386165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2656"/>
            <a:ext cx="6021288" cy="602128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309"/>
          <a:stretch/>
        </p:blipFill>
        <p:spPr>
          <a:xfrm>
            <a:off x="2192108" y="3645024"/>
            <a:ext cx="2334574" cy="1224136"/>
          </a:xfrm>
          <a:prstGeom prst="rect">
            <a:avLst/>
          </a:prstGeom>
        </p:spPr>
      </p:pic>
    </p:spTree>
    <p:extLst>
      <p:ext uri="{BB962C8B-B14F-4D97-AF65-F5344CB8AC3E}">
        <p14:creationId xmlns:p14="http://schemas.microsoft.com/office/powerpoint/2010/main" val="109094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44824"/>
            <a:ext cx="8229600" cy="1143000"/>
          </a:xfrm>
        </p:spPr>
        <p:txBody>
          <a:bodyPr/>
          <a:lstStyle/>
          <a:p>
            <a:r>
              <a:rPr lang="en-GB" i="1" dirty="0" smtClean="0"/>
              <a:t>Thanks for all your help!</a:t>
            </a:r>
            <a:endParaRPr lang="en-GB" i="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210" y="3501008"/>
            <a:ext cx="2767934" cy="276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66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Baking Bad – Season 4</a:t>
            </a:r>
            <a:endParaRPr lang="en-GB" b="1" dirty="0"/>
          </a:p>
        </p:txBody>
      </p:sp>
      <p:sp>
        <p:nvSpPr>
          <p:cNvPr id="3" name="Subtitle 2"/>
          <p:cNvSpPr>
            <a:spLocks noGrp="1"/>
          </p:cNvSpPr>
          <p:nvPr>
            <p:ph type="subTitle" idx="1"/>
          </p:nvPr>
        </p:nvSpPr>
        <p:spPr/>
        <p:txBody>
          <a:bodyPr/>
          <a:lstStyle/>
          <a:p>
            <a:r>
              <a:rPr lang="en-GB" i="1" dirty="0" smtClean="0">
                <a:solidFill>
                  <a:schemeClr val="tx1"/>
                </a:solidFill>
              </a:rPr>
              <a:t>The story of a desperate Food Technology teacher…</a:t>
            </a:r>
            <a:endParaRPr lang="en-GB" i="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286" y="446734"/>
            <a:ext cx="1760810" cy="175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84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Back Story</a:t>
            </a:r>
            <a:endParaRPr lang="en-GB" b="1" dirty="0"/>
          </a:p>
        </p:txBody>
      </p:sp>
      <p:sp>
        <p:nvSpPr>
          <p:cNvPr id="3" name="Content Placeholder 2"/>
          <p:cNvSpPr>
            <a:spLocks noGrp="1"/>
          </p:cNvSpPr>
          <p:nvPr>
            <p:ph idx="1"/>
          </p:nvPr>
        </p:nvSpPr>
        <p:spPr>
          <a:xfrm>
            <a:off x="457200" y="1340768"/>
            <a:ext cx="8229600" cy="3528393"/>
          </a:xfrm>
        </p:spPr>
        <p:txBody>
          <a:bodyPr>
            <a:normAutofit fontScale="92500"/>
          </a:bodyPr>
          <a:lstStyle/>
          <a:p>
            <a:pPr marL="0" indent="0" algn="ctr">
              <a:buNone/>
            </a:pPr>
            <a:r>
              <a:rPr lang="en-GB" dirty="0" smtClean="0"/>
              <a:t>William “Billy” Black has been a Food Technology teacher for years, won awards at local bake-offs and is well known for producing the best cakes in the local area. As a result he has been earmarked by visiting aliens to become their planet’s official chef. Billy has therefore decided to sell his wares to provide for his family when he’s gone…</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5286" y="4941168"/>
            <a:ext cx="1760810" cy="175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4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Your help is required…</a:t>
            </a:r>
            <a:endParaRPr lang="en-GB" b="1" dirty="0"/>
          </a:p>
        </p:txBody>
      </p:sp>
      <p:sp>
        <p:nvSpPr>
          <p:cNvPr id="3" name="Content Placeholder 2"/>
          <p:cNvSpPr>
            <a:spLocks noGrp="1"/>
          </p:cNvSpPr>
          <p:nvPr>
            <p:ph idx="1"/>
          </p:nvPr>
        </p:nvSpPr>
        <p:spPr>
          <a:xfrm>
            <a:off x="457200" y="1340768"/>
            <a:ext cx="8229600" cy="3672408"/>
          </a:xfrm>
        </p:spPr>
        <p:txBody>
          <a:bodyPr>
            <a:normAutofit lnSpcReduction="10000"/>
          </a:bodyPr>
          <a:lstStyle/>
          <a:p>
            <a:pPr marL="0" indent="0" algn="ctr">
              <a:buNone/>
            </a:pPr>
            <a:r>
              <a:rPr lang="en-GB" dirty="0" smtClean="0"/>
              <a:t>William “Billy” Black wants to see if he’s on course to hit his targets regarding the money he’s made to provide for his family once he’s gone off with the aliens.</a:t>
            </a:r>
          </a:p>
          <a:p>
            <a:pPr marL="0" indent="0" algn="ctr">
              <a:buNone/>
            </a:pPr>
            <a:r>
              <a:rPr lang="en-GB" dirty="0" smtClean="0"/>
              <a:t>He has a computer programme that has provided him with some data.</a:t>
            </a:r>
          </a:p>
          <a:p>
            <a:pPr marL="0" indent="0" algn="ctr">
              <a:buNone/>
            </a:pPr>
            <a:r>
              <a:rPr lang="en-GB" i="1" dirty="0" smtClean="0"/>
              <a:t>Can you help him interpret that data?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5013176"/>
            <a:ext cx="1544457" cy="154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0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b="1" dirty="0" smtClean="0"/>
              <a:t>Pictogram – Bread Sales</a:t>
            </a:r>
            <a:endParaRPr lang="en-GB" b="1" dirty="0"/>
          </a:p>
        </p:txBody>
      </p:sp>
      <p:sp>
        <p:nvSpPr>
          <p:cNvPr id="3" name="Content Placeholder 2"/>
          <p:cNvSpPr>
            <a:spLocks noGrp="1"/>
          </p:cNvSpPr>
          <p:nvPr>
            <p:ph idx="1"/>
          </p:nvPr>
        </p:nvSpPr>
        <p:spPr>
          <a:xfrm>
            <a:off x="457200" y="4829535"/>
            <a:ext cx="8229600" cy="1911833"/>
          </a:xfrm>
        </p:spPr>
        <p:txBody>
          <a:bodyPr>
            <a:normAutofit/>
          </a:bodyPr>
          <a:lstStyle/>
          <a:p>
            <a:pPr marL="514350" indent="-514350" algn="ctr">
              <a:buFont typeface="+mj-lt"/>
              <a:buAutoNum type="arabicPeriod"/>
            </a:pPr>
            <a:r>
              <a:rPr lang="en-GB" dirty="0" smtClean="0"/>
              <a:t>Which is the most popular loaf?</a:t>
            </a:r>
          </a:p>
          <a:p>
            <a:pPr marL="514350" indent="-514350" algn="ctr">
              <a:buFont typeface="+mj-lt"/>
              <a:buAutoNum type="arabicPeriod"/>
            </a:pPr>
            <a:r>
              <a:rPr lang="en-GB" dirty="0" smtClean="0"/>
              <a:t>How many </a:t>
            </a:r>
            <a:r>
              <a:rPr lang="en-GB" dirty="0" smtClean="0"/>
              <a:t>Bloomers has </a:t>
            </a:r>
            <a:r>
              <a:rPr lang="en-GB" dirty="0" smtClean="0"/>
              <a:t>he sold?</a:t>
            </a:r>
          </a:p>
          <a:p>
            <a:pPr marL="514350" indent="-514350" algn="ctr">
              <a:buFont typeface="+mj-lt"/>
              <a:buAutoNum type="arabicPeriod"/>
            </a:pPr>
            <a:r>
              <a:rPr lang="en-GB" dirty="0" smtClean="0"/>
              <a:t>How many loaves has he sold in total?</a:t>
            </a:r>
          </a:p>
          <a:p>
            <a:pPr marL="514350" indent="-514350" algn="ctr">
              <a:buFont typeface="+mj-lt"/>
              <a:buAutoNum type="arabicPeriod"/>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63419"/>
            <a:ext cx="772229" cy="7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3"/>
          <a:srcRect l="6686" t="15001" r="7558" b="11117"/>
          <a:stretch/>
        </p:blipFill>
        <p:spPr bwMode="auto">
          <a:xfrm>
            <a:off x="1475657" y="980728"/>
            <a:ext cx="5976663" cy="381642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876256" y="2661880"/>
            <a:ext cx="2068372" cy="1323439"/>
          </a:xfrm>
          <a:prstGeom prst="rect">
            <a:avLst/>
          </a:prstGeom>
          <a:noFill/>
        </p:spPr>
        <p:txBody>
          <a:bodyPr wrap="square" rtlCol="0">
            <a:spAutoFit/>
          </a:bodyPr>
          <a:lstStyle/>
          <a:p>
            <a:pPr algn="ctr"/>
            <a:r>
              <a:rPr lang="en-GB" sz="2000" b="1" u="sng" dirty="0" smtClean="0">
                <a:solidFill>
                  <a:srgbClr val="FF0000"/>
                </a:solidFill>
              </a:rPr>
              <a:t>Answers:</a:t>
            </a:r>
          </a:p>
          <a:p>
            <a:pPr marL="457200" indent="-457200" algn="ctr">
              <a:buAutoNum type="arabicPeriod"/>
            </a:pPr>
            <a:r>
              <a:rPr lang="en-GB" sz="2000" b="1" dirty="0" smtClean="0">
                <a:solidFill>
                  <a:srgbClr val="FF0000"/>
                </a:solidFill>
              </a:rPr>
              <a:t>Sliced</a:t>
            </a:r>
          </a:p>
          <a:p>
            <a:pPr marL="457200" indent="-457200" algn="ctr">
              <a:buAutoNum type="arabicPeriod"/>
            </a:pPr>
            <a:r>
              <a:rPr lang="en-GB" sz="2000" b="1" dirty="0" smtClean="0">
                <a:solidFill>
                  <a:srgbClr val="FF0000"/>
                </a:solidFill>
              </a:rPr>
              <a:t>10000 </a:t>
            </a:r>
          </a:p>
          <a:p>
            <a:pPr marL="457200" indent="-457200" algn="ctr">
              <a:buAutoNum type="arabicPeriod"/>
            </a:pPr>
            <a:r>
              <a:rPr lang="en-GB" sz="2000" b="1" smtClean="0">
                <a:solidFill>
                  <a:srgbClr val="FF0000"/>
                </a:solidFill>
              </a:rPr>
              <a:t>68000</a:t>
            </a:r>
            <a:endParaRPr lang="en-GB" sz="2000" b="1" dirty="0">
              <a:solidFill>
                <a:srgbClr val="FF0000"/>
              </a:solidFill>
            </a:endParaRPr>
          </a:p>
        </p:txBody>
      </p:sp>
    </p:spTree>
    <p:extLst>
      <p:ext uri="{BB962C8B-B14F-4D97-AF65-F5344CB8AC3E}">
        <p14:creationId xmlns:p14="http://schemas.microsoft.com/office/powerpoint/2010/main" val="17740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b="1" dirty="0" smtClean="0"/>
              <a:t>Bar Graph – Cake Sales</a:t>
            </a:r>
            <a:endParaRPr lang="en-GB" b="1" dirty="0"/>
          </a:p>
        </p:txBody>
      </p:sp>
      <p:sp>
        <p:nvSpPr>
          <p:cNvPr id="3" name="Content Placeholder 2"/>
          <p:cNvSpPr>
            <a:spLocks noGrp="1"/>
          </p:cNvSpPr>
          <p:nvPr>
            <p:ph idx="1"/>
          </p:nvPr>
        </p:nvSpPr>
        <p:spPr>
          <a:xfrm>
            <a:off x="457200" y="4613511"/>
            <a:ext cx="8229600" cy="1911833"/>
          </a:xfrm>
        </p:spPr>
        <p:txBody>
          <a:bodyPr>
            <a:normAutofit/>
          </a:bodyPr>
          <a:lstStyle/>
          <a:p>
            <a:pPr marL="514350" indent="-514350" algn="ctr">
              <a:buFont typeface="+mj-lt"/>
              <a:buAutoNum type="arabicPeriod"/>
            </a:pPr>
            <a:r>
              <a:rPr lang="en-GB" dirty="0" smtClean="0"/>
              <a:t>Which is the most popular type of cake?</a:t>
            </a:r>
          </a:p>
          <a:p>
            <a:pPr marL="514350" indent="-514350" algn="ctr">
              <a:buFont typeface="+mj-lt"/>
              <a:buAutoNum type="arabicPeriod"/>
            </a:pPr>
            <a:r>
              <a:rPr lang="en-GB" dirty="0" smtClean="0"/>
              <a:t>How many flapjacks has he sold?</a:t>
            </a:r>
          </a:p>
          <a:p>
            <a:pPr marL="514350" indent="-514350" algn="ctr">
              <a:buFont typeface="+mj-lt"/>
              <a:buAutoNum type="arabicPeriod"/>
            </a:pPr>
            <a:r>
              <a:rPr lang="en-GB" dirty="0" smtClean="0"/>
              <a:t>How many cakes has he sold in total?</a:t>
            </a:r>
          </a:p>
          <a:p>
            <a:pPr marL="514350" indent="-514350" algn="ctr">
              <a:buFont typeface="+mj-lt"/>
              <a:buAutoNum type="arabicPeriod"/>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63419"/>
            <a:ext cx="772229" cy="7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val="778946858"/>
              </p:ext>
            </p:extLst>
          </p:nvPr>
        </p:nvGraphicFramePr>
        <p:xfrm>
          <a:off x="1554504" y="836712"/>
          <a:ext cx="5838825" cy="37195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20272" y="2420888"/>
            <a:ext cx="2068372" cy="1631216"/>
          </a:xfrm>
          <a:prstGeom prst="rect">
            <a:avLst/>
          </a:prstGeom>
          <a:noFill/>
        </p:spPr>
        <p:txBody>
          <a:bodyPr wrap="square" rtlCol="0">
            <a:spAutoFit/>
          </a:bodyPr>
          <a:lstStyle/>
          <a:p>
            <a:pPr algn="ctr"/>
            <a:r>
              <a:rPr lang="en-GB" sz="2000" b="1" u="sng" dirty="0" smtClean="0">
                <a:solidFill>
                  <a:srgbClr val="FF0000"/>
                </a:solidFill>
              </a:rPr>
              <a:t>Answers:</a:t>
            </a:r>
          </a:p>
          <a:p>
            <a:pPr marL="457200" indent="-457200" algn="ctr">
              <a:buAutoNum type="arabicPeriod"/>
            </a:pPr>
            <a:r>
              <a:rPr lang="en-GB" sz="2000" b="1" dirty="0" smtClean="0">
                <a:solidFill>
                  <a:srgbClr val="FF0000"/>
                </a:solidFill>
              </a:rPr>
              <a:t>Chocolate Brownie</a:t>
            </a:r>
          </a:p>
          <a:p>
            <a:pPr marL="457200" indent="-457200" algn="ctr">
              <a:buAutoNum type="arabicPeriod"/>
            </a:pPr>
            <a:r>
              <a:rPr lang="en-GB" sz="2000" b="1" dirty="0" smtClean="0">
                <a:solidFill>
                  <a:srgbClr val="FF0000"/>
                </a:solidFill>
              </a:rPr>
              <a:t>7000</a:t>
            </a:r>
          </a:p>
          <a:p>
            <a:pPr marL="457200" indent="-457200" algn="ctr">
              <a:buAutoNum type="arabicPeriod"/>
            </a:pPr>
            <a:r>
              <a:rPr lang="en-GB" sz="2000" b="1" dirty="0" smtClean="0">
                <a:solidFill>
                  <a:srgbClr val="FF0000"/>
                </a:solidFill>
              </a:rPr>
              <a:t>30000</a:t>
            </a:r>
            <a:endParaRPr lang="en-GB" sz="2000" b="1" dirty="0">
              <a:solidFill>
                <a:srgbClr val="FF0000"/>
              </a:solidFill>
            </a:endParaRPr>
          </a:p>
        </p:txBody>
      </p:sp>
    </p:spTree>
    <p:extLst>
      <p:ext uri="{BB962C8B-B14F-4D97-AF65-F5344CB8AC3E}">
        <p14:creationId xmlns:p14="http://schemas.microsoft.com/office/powerpoint/2010/main" val="5176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b="1" dirty="0" smtClean="0"/>
              <a:t>Pie Chart – Pie Sales</a:t>
            </a:r>
            <a:endParaRPr lang="en-GB" b="1" dirty="0"/>
          </a:p>
        </p:txBody>
      </p:sp>
      <p:sp>
        <p:nvSpPr>
          <p:cNvPr id="3" name="Content Placeholder 2"/>
          <p:cNvSpPr>
            <a:spLocks noGrp="1"/>
          </p:cNvSpPr>
          <p:nvPr>
            <p:ph idx="1"/>
          </p:nvPr>
        </p:nvSpPr>
        <p:spPr>
          <a:xfrm>
            <a:off x="457200" y="4509120"/>
            <a:ext cx="8229600" cy="2088232"/>
          </a:xfrm>
        </p:spPr>
        <p:txBody>
          <a:bodyPr>
            <a:normAutofit fontScale="85000" lnSpcReduction="20000"/>
          </a:bodyPr>
          <a:lstStyle/>
          <a:p>
            <a:pPr marL="514350" indent="-514350" algn="ctr">
              <a:buFont typeface="+mj-lt"/>
              <a:buAutoNum type="arabicPeriod"/>
            </a:pPr>
            <a:r>
              <a:rPr lang="en-GB" dirty="0" smtClean="0"/>
              <a:t>Which is the most popular type of pie?</a:t>
            </a:r>
          </a:p>
          <a:p>
            <a:pPr marL="514350" indent="-514350" algn="ctr">
              <a:buFont typeface="+mj-lt"/>
              <a:buAutoNum type="arabicPeriod"/>
            </a:pPr>
            <a:r>
              <a:rPr lang="en-GB" dirty="0" smtClean="0"/>
              <a:t>What fraction of the total sales are made up by chicken and ham pies?</a:t>
            </a:r>
          </a:p>
          <a:p>
            <a:pPr marL="514350" indent="-514350" algn="ctr">
              <a:buFont typeface="+mj-lt"/>
              <a:buAutoNum type="arabicPeriod"/>
            </a:pPr>
            <a:r>
              <a:rPr lang="en-GB" dirty="0" smtClean="0"/>
              <a:t>If he’s sold 7000 chicken and ham pies, how many pies has Billy sold in total?</a:t>
            </a:r>
          </a:p>
          <a:p>
            <a:pPr marL="514350" indent="-514350" algn="ctr">
              <a:buFont typeface="+mj-lt"/>
              <a:buAutoNum type="arabicPeriod"/>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63419"/>
            <a:ext cx="772229" cy="7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val="3769280981"/>
              </p:ext>
            </p:extLst>
          </p:nvPr>
        </p:nvGraphicFramePr>
        <p:xfrm>
          <a:off x="1763688" y="980728"/>
          <a:ext cx="5472608"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76256" y="2661880"/>
            <a:ext cx="2068372" cy="1631216"/>
          </a:xfrm>
          <a:prstGeom prst="rect">
            <a:avLst/>
          </a:prstGeom>
          <a:noFill/>
        </p:spPr>
        <p:txBody>
          <a:bodyPr wrap="square" rtlCol="0">
            <a:spAutoFit/>
          </a:bodyPr>
          <a:lstStyle/>
          <a:p>
            <a:pPr algn="ctr"/>
            <a:r>
              <a:rPr lang="en-GB" sz="2000" b="1" u="sng" dirty="0" smtClean="0">
                <a:solidFill>
                  <a:srgbClr val="FF0000"/>
                </a:solidFill>
              </a:rPr>
              <a:t>Answers:</a:t>
            </a:r>
          </a:p>
          <a:p>
            <a:pPr marL="457200" indent="-457200" algn="ctr">
              <a:buAutoNum type="arabicPeriod"/>
            </a:pPr>
            <a:r>
              <a:rPr lang="en-GB" sz="2000" b="1" dirty="0" smtClean="0">
                <a:solidFill>
                  <a:srgbClr val="FF0000"/>
                </a:solidFill>
              </a:rPr>
              <a:t>Steak and Kidney</a:t>
            </a:r>
          </a:p>
          <a:p>
            <a:pPr marL="457200" indent="-457200" algn="ctr">
              <a:buAutoNum type="arabicPeriod"/>
            </a:pPr>
            <a:r>
              <a:rPr lang="en-GB" sz="2000" b="1" dirty="0" smtClean="0">
                <a:solidFill>
                  <a:srgbClr val="FF0000"/>
                </a:solidFill>
              </a:rPr>
              <a:t>¼ </a:t>
            </a:r>
          </a:p>
          <a:p>
            <a:pPr marL="457200" indent="-457200" algn="ctr">
              <a:buAutoNum type="arabicPeriod"/>
            </a:pPr>
            <a:r>
              <a:rPr lang="en-GB" sz="2000" b="1" dirty="0" smtClean="0">
                <a:solidFill>
                  <a:srgbClr val="FF0000"/>
                </a:solidFill>
              </a:rPr>
              <a:t>28000</a:t>
            </a:r>
            <a:endParaRPr lang="en-GB" sz="2000" b="1" dirty="0">
              <a:solidFill>
                <a:srgbClr val="FF0000"/>
              </a:solidFill>
            </a:endParaRPr>
          </a:p>
        </p:txBody>
      </p:sp>
    </p:spTree>
    <p:extLst>
      <p:ext uri="{BB962C8B-B14F-4D97-AF65-F5344CB8AC3E}">
        <p14:creationId xmlns:p14="http://schemas.microsoft.com/office/powerpoint/2010/main" val="194082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b="1" dirty="0" smtClean="0"/>
              <a:t>Bar Graph – Average Sales</a:t>
            </a:r>
            <a:endParaRPr lang="en-GB" b="1" dirty="0"/>
          </a:p>
        </p:txBody>
      </p:sp>
      <p:sp>
        <p:nvSpPr>
          <p:cNvPr id="3" name="Content Placeholder 2"/>
          <p:cNvSpPr>
            <a:spLocks noGrp="1"/>
          </p:cNvSpPr>
          <p:nvPr>
            <p:ph idx="1"/>
          </p:nvPr>
        </p:nvSpPr>
        <p:spPr>
          <a:xfrm>
            <a:off x="179512" y="5071045"/>
            <a:ext cx="8229600" cy="1663427"/>
          </a:xfrm>
        </p:spPr>
        <p:txBody>
          <a:bodyPr>
            <a:normAutofit fontScale="92500" lnSpcReduction="20000"/>
          </a:bodyPr>
          <a:lstStyle/>
          <a:p>
            <a:pPr marL="0" indent="0" algn="ctr">
              <a:buNone/>
            </a:pPr>
            <a:r>
              <a:rPr lang="en-GB" dirty="0" smtClean="0"/>
              <a:t>The graph shows how many cakes 50 customers each bought.</a:t>
            </a:r>
          </a:p>
          <a:p>
            <a:pPr marL="0" indent="0" algn="ctr">
              <a:buNone/>
            </a:pPr>
            <a:r>
              <a:rPr lang="en-GB" dirty="0" smtClean="0"/>
              <a:t>Calculate the average (mean, median and mode) and range for this data.</a:t>
            </a:r>
          </a:p>
          <a:p>
            <a:pPr marL="514350" indent="-514350" algn="ctr">
              <a:buFont typeface="+mj-lt"/>
              <a:buAutoNum type="arabicPeriod"/>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63419"/>
            <a:ext cx="772229" cy="7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298257243"/>
              </p:ext>
            </p:extLst>
          </p:nvPr>
        </p:nvGraphicFramePr>
        <p:xfrm>
          <a:off x="1259632" y="908720"/>
          <a:ext cx="655272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7504" y="980728"/>
            <a:ext cx="1584176" cy="1077218"/>
          </a:xfrm>
          <a:prstGeom prst="rect">
            <a:avLst/>
          </a:prstGeom>
          <a:noFill/>
        </p:spPr>
        <p:txBody>
          <a:bodyPr wrap="square" rtlCol="0">
            <a:spAutoFit/>
          </a:bodyPr>
          <a:lstStyle/>
          <a:p>
            <a:pPr algn="ctr"/>
            <a:r>
              <a:rPr lang="en-GB" sz="3200" b="1" dirty="0" smtClean="0">
                <a:solidFill>
                  <a:srgbClr val="FF0000"/>
                </a:solidFill>
              </a:rPr>
              <a:t>Answer:</a:t>
            </a:r>
          </a:p>
          <a:p>
            <a:pPr algn="ctr"/>
            <a:r>
              <a:rPr lang="en-GB" sz="3200" b="1" dirty="0" smtClean="0">
                <a:solidFill>
                  <a:srgbClr val="FF0000"/>
                </a:solidFill>
              </a:rPr>
              <a:t>2.72</a:t>
            </a:r>
            <a:endParaRPr lang="en-GB" sz="3200" b="1" dirty="0">
              <a:solidFill>
                <a:srgbClr val="FF0000"/>
              </a:solidFill>
            </a:endParaRPr>
          </a:p>
        </p:txBody>
      </p:sp>
    </p:spTree>
    <p:extLst>
      <p:ext uri="{BB962C8B-B14F-4D97-AF65-F5344CB8AC3E}">
        <p14:creationId xmlns:p14="http://schemas.microsoft.com/office/powerpoint/2010/main" val="265099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GB" b="1" dirty="0" smtClean="0"/>
              <a:t>Frequency Polygon – Average Spend</a:t>
            </a:r>
            <a:endParaRPr lang="en-GB" b="1" dirty="0"/>
          </a:p>
        </p:txBody>
      </p:sp>
      <p:sp>
        <p:nvSpPr>
          <p:cNvPr id="3" name="Content Placeholder 2"/>
          <p:cNvSpPr>
            <a:spLocks noGrp="1"/>
          </p:cNvSpPr>
          <p:nvPr>
            <p:ph idx="1"/>
          </p:nvPr>
        </p:nvSpPr>
        <p:spPr>
          <a:xfrm>
            <a:off x="179512" y="5391460"/>
            <a:ext cx="8229600" cy="1277900"/>
          </a:xfrm>
        </p:spPr>
        <p:txBody>
          <a:bodyPr>
            <a:normAutofit fontScale="85000" lnSpcReduction="20000"/>
          </a:bodyPr>
          <a:lstStyle/>
          <a:p>
            <a:pPr marL="0" indent="0" algn="ctr">
              <a:buNone/>
            </a:pPr>
            <a:r>
              <a:rPr lang="en-GB" dirty="0" smtClean="0"/>
              <a:t>The graph shows how much 50 customers spent in the shop in one transaction.</a:t>
            </a:r>
          </a:p>
          <a:p>
            <a:pPr marL="0" indent="0" algn="ctr">
              <a:buNone/>
            </a:pPr>
            <a:r>
              <a:rPr lang="en-GB" dirty="0" smtClean="0"/>
              <a:t>Estimate the average spend of each customer.</a:t>
            </a:r>
          </a:p>
          <a:p>
            <a:pPr marL="514350" indent="-514350" algn="ctr">
              <a:buFont typeface="+mj-lt"/>
              <a:buAutoNum type="arabicPeriod"/>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63419"/>
            <a:ext cx="772229" cy="7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34" t="9318" r="8035" b="10167"/>
          <a:stretch/>
        </p:blipFill>
        <p:spPr bwMode="auto">
          <a:xfrm>
            <a:off x="2169609" y="836712"/>
            <a:ext cx="4562631" cy="453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64288" y="2204864"/>
            <a:ext cx="1584176" cy="1077218"/>
          </a:xfrm>
          <a:prstGeom prst="rect">
            <a:avLst/>
          </a:prstGeom>
          <a:noFill/>
        </p:spPr>
        <p:txBody>
          <a:bodyPr wrap="square" rtlCol="0">
            <a:spAutoFit/>
          </a:bodyPr>
          <a:lstStyle/>
          <a:p>
            <a:pPr algn="ctr"/>
            <a:r>
              <a:rPr lang="en-GB" sz="3200" b="1" dirty="0" smtClean="0">
                <a:solidFill>
                  <a:srgbClr val="FF0000"/>
                </a:solidFill>
              </a:rPr>
              <a:t>Answer:</a:t>
            </a:r>
          </a:p>
          <a:p>
            <a:pPr algn="ctr"/>
            <a:r>
              <a:rPr lang="en-GB" sz="3200" b="1" dirty="0" smtClean="0">
                <a:solidFill>
                  <a:srgbClr val="FF0000"/>
                </a:solidFill>
              </a:rPr>
              <a:t>£15.20</a:t>
            </a:r>
            <a:endParaRPr lang="en-GB" sz="3200" b="1" dirty="0">
              <a:solidFill>
                <a:srgbClr val="FF0000"/>
              </a:solidFill>
            </a:endParaRPr>
          </a:p>
        </p:txBody>
      </p:sp>
    </p:spTree>
    <p:extLst>
      <p:ext uri="{BB962C8B-B14F-4D97-AF65-F5344CB8AC3E}">
        <p14:creationId xmlns:p14="http://schemas.microsoft.com/office/powerpoint/2010/main" val="41687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360</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Baking Bad – Season 4</vt:lpstr>
      <vt:lpstr>The Back Story</vt:lpstr>
      <vt:lpstr>Your help is required…</vt:lpstr>
      <vt:lpstr>Pictogram – Bread Sales</vt:lpstr>
      <vt:lpstr>Bar Graph – Cake Sales</vt:lpstr>
      <vt:lpstr>Pie Chart – Pie Sales</vt:lpstr>
      <vt:lpstr>Bar Graph – Average Sales</vt:lpstr>
      <vt:lpstr>Frequency Polygon – Average Spend</vt:lpstr>
      <vt:lpstr>Thanks for all your help!</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39</cp:revision>
  <dcterms:created xsi:type="dcterms:W3CDTF">2013-11-05T06:16:54Z</dcterms:created>
  <dcterms:modified xsi:type="dcterms:W3CDTF">2013-12-10T15:27:38Z</dcterms:modified>
</cp:coreProperties>
</file>