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0160000" cy="8013700"/>
  <p:notesSz cx="6858000" cy="9144000"/>
  <p:embeddedFontLst>
    <p:embeddedFont>
      <p:font typeface="Calibri" panose="020F0502020204030204" pitchFamily="34" charset="0"/>
      <p:regular r:id="rId11"/>
      <p:bold r:id="rId12"/>
      <p:italic r:id="rId13"/>
      <p:boldItalic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924" y="-102"/>
      </p:cViewPr>
      <p:guideLst>
        <p:guide orient="horz" pos="2524"/>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89443"/>
            <a:ext cx="8636000" cy="1717751"/>
          </a:xfrm>
        </p:spPr>
        <p:txBody>
          <a:bodyPr/>
          <a:lstStyle/>
          <a:p>
            <a:r>
              <a:rPr lang="en-US" smtClean="0"/>
              <a:t>Click to edit Master title style</a:t>
            </a:r>
            <a:endParaRPr lang="en-GB"/>
          </a:p>
        </p:txBody>
      </p:sp>
      <p:sp>
        <p:nvSpPr>
          <p:cNvPr id="3" name="Subtitle 2"/>
          <p:cNvSpPr>
            <a:spLocks noGrp="1"/>
          </p:cNvSpPr>
          <p:nvPr>
            <p:ph type="subTitle" idx="1"/>
          </p:nvPr>
        </p:nvSpPr>
        <p:spPr>
          <a:xfrm>
            <a:off x="1524000" y="4541096"/>
            <a:ext cx="7112000" cy="204794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454BF4-763F-4051-9153-EE473F4EEE9D}" type="datetimeFigureOut">
              <a:rPr lang="en-GB" smtClean="0"/>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324524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454BF4-763F-4051-9153-EE473F4EEE9D}" type="datetimeFigureOut">
              <a:rPr lang="en-GB" smtClean="0"/>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80827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20922"/>
            <a:ext cx="2286000" cy="683761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8001" y="320922"/>
            <a:ext cx="6688667" cy="68376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454BF4-763F-4051-9153-EE473F4EEE9D}" type="datetimeFigureOut">
              <a:rPr lang="en-GB" smtClean="0"/>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32585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454BF4-763F-4051-9153-EE473F4EEE9D}" type="datetimeFigureOut">
              <a:rPr lang="en-GB" smtClean="0"/>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388766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149546"/>
            <a:ext cx="8636000" cy="159161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02570" y="3396549"/>
            <a:ext cx="8636000" cy="17529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54BF4-763F-4051-9153-EE473F4EEE9D}" type="datetimeFigureOut">
              <a:rPr lang="en-GB" smtClean="0"/>
              <a:t>08/01/2015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1567962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8000" y="1869865"/>
            <a:ext cx="4487333" cy="52886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64667" y="1869865"/>
            <a:ext cx="4487333" cy="52886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454BF4-763F-4051-9153-EE473F4EEE9D}" type="datetimeFigureOut">
              <a:rPr lang="en-GB" smtClean="0"/>
              <a:t>08/01/2015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189942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8000" y="1793808"/>
            <a:ext cx="4489098" cy="7475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541382"/>
            <a:ext cx="4489098" cy="46171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61141" y="1793808"/>
            <a:ext cx="4490861" cy="7475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541382"/>
            <a:ext cx="4490861" cy="46171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454BF4-763F-4051-9153-EE473F4EEE9D}" type="datetimeFigureOut">
              <a:rPr lang="en-GB" smtClean="0"/>
              <a:t>08/01/2015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233465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454BF4-763F-4051-9153-EE473F4EEE9D}" type="datetimeFigureOut">
              <a:rPr lang="en-GB" smtClean="0"/>
              <a:t>08/01/2015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45296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54BF4-763F-4051-9153-EE473F4EEE9D}" type="datetimeFigureOut">
              <a:rPr lang="en-GB" smtClean="0"/>
              <a:t>08/01/2015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54668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19064"/>
            <a:ext cx="3342570" cy="135787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72278" y="319066"/>
            <a:ext cx="5679722" cy="68394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8001" y="1676943"/>
            <a:ext cx="3342570" cy="54815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54BF4-763F-4051-9153-EE473F4EEE9D}" type="datetimeFigureOut">
              <a:rPr lang="en-GB" smtClean="0"/>
              <a:t>08/01/2015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192222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609590"/>
            <a:ext cx="6096000" cy="66224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91431" y="716039"/>
            <a:ext cx="6096000" cy="48082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91431" y="6271834"/>
            <a:ext cx="6096000" cy="9404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54BF4-763F-4051-9153-EE473F4EEE9D}" type="datetimeFigureOut">
              <a:rPr lang="en-GB" smtClean="0"/>
              <a:t>08/01/2015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06642-9613-4A32-B9A9-62F80142515D}" type="slidenum">
              <a:rPr lang="en-GB" smtClean="0"/>
              <a:t>‹#›</a:t>
            </a:fld>
            <a:endParaRPr lang="en-GB"/>
          </a:p>
        </p:txBody>
      </p:sp>
    </p:spTree>
    <p:extLst>
      <p:ext uri="{BB962C8B-B14F-4D97-AF65-F5344CB8AC3E}">
        <p14:creationId xmlns:p14="http://schemas.microsoft.com/office/powerpoint/2010/main" val="185855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20919"/>
            <a:ext cx="9144000" cy="1335617"/>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08000" y="1869865"/>
            <a:ext cx="9144000" cy="52886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08001" y="7427515"/>
            <a:ext cx="2370667" cy="426655"/>
          </a:xfrm>
          <a:prstGeom prst="rect">
            <a:avLst/>
          </a:prstGeom>
        </p:spPr>
        <p:txBody>
          <a:bodyPr vert="horz" lIns="91440" tIns="45720" rIns="91440" bIns="45720" rtlCol="0" anchor="ctr"/>
          <a:lstStyle>
            <a:lvl1pPr algn="l">
              <a:defRPr sz="1200">
                <a:solidFill>
                  <a:schemeClr val="tx1">
                    <a:tint val="75000"/>
                  </a:schemeClr>
                </a:solidFill>
              </a:defRPr>
            </a:lvl1pPr>
          </a:lstStyle>
          <a:p>
            <a:fld id="{89454BF4-763F-4051-9153-EE473F4EEE9D}" type="datetimeFigureOut">
              <a:rPr lang="en-GB" smtClean="0"/>
              <a:t>08/01/2015</a:t>
            </a:fld>
            <a:endParaRPr lang="en-GB"/>
          </a:p>
        </p:txBody>
      </p:sp>
      <p:sp>
        <p:nvSpPr>
          <p:cNvPr id="5" name="Footer Placeholder 4"/>
          <p:cNvSpPr>
            <a:spLocks noGrp="1"/>
          </p:cNvSpPr>
          <p:nvPr>
            <p:ph type="ftr" sz="quarter" idx="3"/>
          </p:nvPr>
        </p:nvSpPr>
        <p:spPr>
          <a:xfrm>
            <a:off x="3471335" y="7427515"/>
            <a:ext cx="3217333" cy="42665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281334" y="7427515"/>
            <a:ext cx="2370667" cy="426655"/>
          </a:xfrm>
          <a:prstGeom prst="rect">
            <a:avLst/>
          </a:prstGeom>
        </p:spPr>
        <p:txBody>
          <a:bodyPr vert="horz" lIns="91440" tIns="45720" rIns="91440" bIns="45720" rtlCol="0" anchor="ctr"/>
          <a:lstStyle>
            <a:lvl1pPr algn="r">
              <a:defRPr sz="1200">
                <a:solidFill>
                  <a:schemeClr val="tx1">
                    <a:tint val="75000"/>
                  </a:schemeClr>
                </a:solidFill>
              </a:defRPr>
            </a:lvl1pPr>
          </a:lstStyle>
          <a:p>
            <a:fld id="{DB106642-9613-4A32-B9A9-62F80142515D}" type="slidenum">
              <a:rPr lang="en-GB" smtClean="0"/>
              <a:t>‹#›</a:t>
            </a:fld>
            <a:endParaRPr lang="en-GB"/>
          </a:p>
        </p:txBody>
      </p:sp>
    </p:spTree>
    <p:extLst>
      <p:ext uri="{BB962C8B-B14F-4D97-AF65-F5344CB8AC3E}">
        <p14:creationId xmlns:p14="http://schemas.microsoft.com/office/powerpoint/2010/main" val="1704958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355600" y="584200"/>
            <a:ext cx="9217152" cy="5177282"/>
          </a:xfrm>
          <a:prstGeom prst="rect">
            <a:avLst/>
          </a:prstGeom>
          <a:solidFill>
            <a:scrgbClr r="0" g="0" b="0">
              <a:alpha val="0"/>
            </a:scrgbClr>
          </a:solidFill>
        </p:spPr>
      </p:pic>
      <p:sp>
        <p:nvSpPr>
          <p:cNvPr id="3" name="TextBox 2"/>
          <p:cNvSpPr txBox="1"/>
          <p:nvPr/>
        </p:nvSpPr>
        <p:spPr>
          <a:xfrm>
            <a:off x="749300" y="5753100"/>
            <a:ext cx="8432800" cy="646331"/>
          </a:xfrm>
          <a:prstGeom prst="rect">
            <a:avLst/>
          </a:prstGeom>
          <a:noFill/>
        </p:spPr>
        <p:txBody>
          <a:bodyPr vert="horz" rtlCol="0">
            <a:spAutoFit/>
          </a:bodyPr>
          <a:lstStyle/>
          <a:p>
            <a:pPr algn="ctr"/>
            <a:r>
              <a:rPr lang="en-GB" sz="3600" b="1" i="1" smtClean="0">
                <a:solidFill>
                  <a:srgbClr val="000000"/>
                </a:solidFill>
                <a:latin typeface="Trebuchet MS - 48"/>
              </a:rPr>
              <a:t>Perimeter and Area</a:t>
            </a:r>
            <a:endParaRPr lang="en-GB" sz="3600" b="1" i="1">
              <a:solidFill>
                <a:srgbClr val="000000"/>
              </a:solidFill>
              <a:latin typeface="Trebuchet MS - 48"/>
            </a:endParaRPr>
          </a:p>
        </p:txBody>
      </p:sp>
    </p:spTree>
    <p:extLst>
      <p:ext uri="{BB962C8B-B14F-4D97-AF65-F5344CB8AC3E}">
        <p14:creationId xmlns:p14="http://schemas.microsoft.com/office/powerpoint/2010/main" val="1695154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362200" y="203200"/>
            <a:ext cx="5207000" cy="507831"/>
          </a:xfrm>
          <a:prstGeom prst="rect">
            <a:avLst/>
          </a:prstGeom>
          <a:noFill/>
        </p:spPr>
        <p:txBody>
          <a:bodyPr vert="horz" rtlCol="0">
            <a:spAutoFit/>
          </a:bodyPr>
          <a:lstStyle/>
          <a:p>
            <a:pPr algn="ctr"/>
            <a:r>
              <a:rPr lang="en-GB" sz="2700" b="1" smtClean="0">
                <a:solidFill>
                  <a:srgbClr val="000000"/>
                </a:solidFill>
                <a:latin typeface="Trebuchet MS - 36"/>
              </a:rPr>
              <a:t>The Back Story</a:t>
            </a:r>
            <a:endParaRPr lang="en-GB" sz="2700" b="1">
              <a:solidFill>
                <a:srgbClr val="000000"/>
              </a:solidFill>
              <a:latin typeface="Trebuchet MS - 36"/>
            </a:endParaRPr>
          </a:p>
        </p:txBody>
      </p:sp>
      <p:sp>
        <p:nvSpPr>
          <p:cNvPr id="3" name="TextBox 2"/>
          <p:cNvSpPr txBox="1"/>
          <p:nvPr/>
        </p:nvSpPr>
        <p:spPr>
          <a:xfrm>
            <a:off x="177800" y="850900"/>
            <a:ext cx="9398000" cy="3108543"/>
          </a:xfrm>
          <a:prstGeom prst="rect">
            <a:avLst/>
          </a:prstGeom>
          <a:noFill/>
        </p:spPr>
        <p:txBody>
          <a:bodyPr vert="horz" rtlCol="0">
            <a:spAutoFit/>
          </a:bodyPr>
          <a:lstStyle/>
          <a:p>
            <a:pPr algn="ctr"/>
            <a:r>
              <a:rPr lang="en-GB" sz="2100" smtClean="0">
                <a:solidFill>
                  <a:srgbClr val="000000"/>
                </a:solidFill>
                <a:latin typeface="Trebuchet MS - 28"/>
              </a:rPr>
              <a:t>Aptly named Deputy Nick Crimes has woken from a coma to discover that Earth is in the midst of a zombie apocalypse. The "shufflers" and "nibblers", as the zombies are known, are continually looking for "fresh meat" in the form of human flesh.</a:t>
            </a:r>
          </a:p>
          <a:p>
            <a:pPr algn="ctr"/>
            <a:endParaRPr lang="en-GB" sz="2100" smtClean="0">
              <a:solidFill>
                <a:srgbClr val="000000"/>
              </a:solidFill>
              <a:latin typeface="Trebuchet MS - 28"/>
            </a:endParaRPr>
          </a:p>
          <a:p>
            <a:pPr algn="ctr"/>
            <a:r>
              <a:rPr lang="en-GB" sz="2100" smtClean="0">
                <a:solidFill>
                  <a:srgbClr val="000000"/>
                </a:solidFill>
                <a:latin typeface="Trebuchet MS - 28"/>
              </a:rPr>
              <a:t>Deputy Crimes must find refuge along with fellow survivors from the shufflers and nibblers.</a:t>
            </a:r>
          </a:p>
          <a:p>
            <a:pPr algn="ctr"/>
            <a:endParaRPr lang="en-GB" sz="2100" smtClean="0">
              <a:solidFill>
                <a:srgbClr val="000000"/>
              </a:solidFill>
              <a:latin typeface="Trebuchet MS - 28"/>
            </a:endParaRPr>
          </a:p>
          <a:p>
            <a:pPr algn="ctr"/>
            <a:r>
              <a:rPr lang="en-GB" sz="2100" smtClean="0">
                <a:solidFill>
                  <a:srgbClr val="000000"/>
                </a:solidFill>
                <a:latin typeface="Trebuchet MS - 28"/>
              </a:rPr>
              <a:t>Can you help?</a:t>
            </a:r>
            <a:endParaRPr lang="en-GB" sz="2100">
              <a:solidFill>
                <a:srgbClr val="000000"/>
              </a:solidFill>
              <a:latin typeface="Trebuchet MS - 28"/>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2387600" y="5575300"/>
            <a:ext cx="5059935" cy="1434973"/>
          </a:xfrm>
          <a:prstGeom prst="rect">
            <a:avLst/>
          </a:prstGeom>
          <a:solidFill>
            <a:scrgbClr r="0" g="0" b="0">
              <a:alpha val="0"/>
            </a:scrgbClr>
          </a:solidFill>
        </p:spPr>
      </p:pic>
    </p:spTree>
    <p:extLst>
      <p:ext uri="{BB962C8B-B14F-4D97-AF65-F5344CB8AC3E}">
        <p14:creationId xmlns:p14="http://schemas.microsoft.com/office/powerpoint/2010/main" val="352589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68300" y="711200"/>
            <a:ext cx="9490250" cy="923330"/>
          </a:xfrm>
          <a:prstGeom prst="rect">
            <a:avLst/>
          </a:prstGeom>
          <a:noFill/>
        </p:spPr>
        <p:txBody>
          <a:bodyPr vert="horz" rtlCol="0">
            <a:spAutoFit/>
          </a:bodyPr>
          <a:lstStyle/>
          <a:p>
            <a:pPr algn="ctr"/>
            <a:r>
              <a:rPr lang="en-GB" smtClean="0">
                <a:solidFill>
                  <a:srgbClr val="000000"/>
                </a:solidFill>
                <a:latin typeface="Trebuchet MS - 24"/>
              </a:rPr>
              <a:t>Deputy Crimes and his fellow survivors have found a group of mathematically shaped islands which are unaffected by the zombie apocalypse as they were uninhabited. Can you find the area of each island so Deputy Crimes can start populating each one?</a:t>
            </a:r>
            <a:endParaRPr lang="en-GB">
              <a:solidFill>
                <a:srgbClr val="000000"/>
              </a:solidFill>
              <a:latin typeface="Trebuchet MS - 24"/>
            </a:endParaRPr>
          </a:p>
        </p:txBody>
      </p:sp>
      <p:sp>
        <p:nvSpPr>
          <p:cNvPr id="3" name="TextBox 2"/>
          <p:cNvSpPr txBox="1"/>
          <p:nvPr/>
        </p:nvSpPr>
        <p:spPr>
          <a:xfrm>
            <a:off x="2463800" y="177800"/>
            <a:ext cx="5334000" cy="507831"/>
          </a:xfrm>
          <a:prstGeom prst="rect">
            <a:avLst/>
          </a:prstGeom>
          <a:noFill/>
        </p:spPr>
        <p:txBody>
          <a:bodyPr vert="horz" rtlCol="0">
            <a:spAutoFit/>
          </a:bodyPr>
          <a:lstStyle/>
          <a:p>
            <a:pPr algn="ctr"/>
            <a:r>
              <a:rPr lang="en-GB" sz="2700" b="1" u="sng" smtClean="0">
                <a:solidFill>
                  <a:srgbClr val="000000"/>
                </a:solidFill>
                <a:latin typeface="Trebuchet MS - 36"/>
              </a:rPr>
              <a:t>Island Salvation!</a:t>
            </a:r>
            <a:endParaRPr lang="en-GB" sz="2700" b="1" u="sng">
              <a:solidFill>
                <a:srgbClr val="000000"/>
              </a:solidFill>
              <a:latin typeface="Trebuchet MS - 36"/>
            </a:endParaRPr>
          </a:p>
        </p:txBody>
      </p:sp>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039100" y="6642100"/>
            <a:ext cx="1537589" cy="614045"/>
          </a:xfrm>
          <a:prstGeom prst="rect">
            <a:avLst/>
          </a:prstGeom>
          <a:solidFill>
            <a:scrgbClr r="0" g="0" b="0">
              <a:alpha val="0"/>
            </a:scrgbClr>
          </a:solidFill>
        </p:spPr>
      </p:pic>
      <p:grpSp>
        <p:nvGrpSpPr>
          <p:cNvPr id="29" name="Group 28"/>
          <p:cNvGrpSpPr/>
          <p:nvPr/>
        </p:nvGrpSpPr>
        <p:grpSpPr>
          <a:xfrm>
            <a:off x="165100" y="2273300"/>
            <a:ext cx="8089900" cy="4839732"/>
            <a:chOff x="165100" y="2273300"/>
            <a:chExt cx="8089900" cy="4839732"/>
          </a:xfrm>
        </p:grpSpPr>
        <p:grpSp>
          <p:nvGrpSpPr>
            <p:cNvPr id="8" name="Group 7"/>
            <p:cNvGrpSpPr/>
            <p:nvPr/>
          </p:nvGrpSpPr>
          <p:grpSpPr>
            <a:xfrm>
              <a:off x="749300" y="2273300"/>
              <a:ext cx="2574418" cy="2231518"/>
              <a:chOff x="749300" y="2273300"/>
              <a:chExt cx="2574418" cy="2231518"/>
            </a:xfrm>
          </p:grpSpPr>
          <p:sp>
            <p:nvSpPr>
              <p:cNvPr id="5" name="Freeform 4"/>
              <p:cNvSpPr/>
              <p:nvPr/>
            </p:nvSpPr>
            <p:spPr>
              <a:xfrm>
                <a:off x="1511300" y="2692400"/>
                <a:ext cx="1812418" cy="1812418"/>
              </a:xfrm>
              <a:custGeom>
                <a:avLst/>
                <a:gdLst/>
                <a:ahLst/>
                <a:cxnLst/>
                <a:rect l="0" t="0" r="0" b="0"/>
                <a:pathLst>
                  <a:path w="1812418" h="1812418">
                    <a:moveTo>
                      <a:pt x="0" y="0"/>
                    </a:moveTo>
                    <a:lnTo>
                      <a:pt x="1812417" y="0"/>
                    </a:lnTo>
                    <a:lnTo>
                      <a:pt x="1812417" y="1812417"/>
                    </a:lnTo>
                    <a:lnTo>
                      <a:pt x="0" y="181241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49300" y="33909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7" name="TextBox 6"/>
              <p:cNvSpPr txBox="1"/>
              <p:nvPr/>
            </p:nvSpPr>
            <p:spPr>
              <a:xfrm>
                <a:off x="2032000" y="22733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grpSp>
        <p:grpSp>
          <p:nvGrpSpPr>
            <p:cNvPr id="12" name="Group 11"/>
            <p:cNvGrpSpPr/>
            <p:nvPr/>
          </p:nvGrpSpPr>
          <p:grpSpPr>
            <a:xfrm>
              <a:off x="4368800" y="2768600"/>
              <a:ext cx="3812668" cy="1513968"/>
              <a:chOff x="4368800" y="2768600"/>
              <a:chExt cx="3812668" cy="1513968"/>
            </a:xfrm>
          </p:grpSpPr>
          <p:sp>
            <p:nvSpPr>
              <p:cNvPr id="9" name="Freeform 8"/>
              <p:cNvSpPr/>
              <p:nvPr/>
            </p:nvSpPr>
            <p:spPr>
              <a:xfrm>
                <a:off x="5105400" y="3175000"/>
                <a:ext cx="3076068" cy="1107568"/>
              </a:xfrm>
              <a:custGeom>
                <a:avLst/>
                <a:gdLst/>
                <a:ahLst/>
                <a:cxnLst/>
                <a:rect l="0" t="0" r="0" b="0"/>
                <a:pathLst>
                  <a:path w="3076068" h="1107568">
                    <a:moveTo>
                      <a:pt x="0" y="0"/>
                    </a:moveTo>
                    <a:lnTo>
                      <a:pt x="3076067" y="0"/>
                    </a:lnTo>
                    <a:lnTo>
                      <a:pt x="3076067" y="1107567"/>
                    </a:lnTo>
                    <a:lnTo>
                      <a:pt x="0" y="11075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368800" y="34798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sp>
            <p:nvSpPr>
              <p:cNvPr id="11" name="TextBox 10"/>
              <p:cNvSpPr txBox="1"/>
              <p:nvPr/>
            </p:nvSpPr>
            <p:spPr>
              <a:xfrm>
                <a:off x="6273800" y="2768600"/>
                <a:ext cx="1168400" cy="369332"/>
              </a:xfrm>
              <a:prstGeom prst="rect">
                <a:avLst/>
              </a:prstGeom>
              <a:noFill/>
            </p:spPr>
            <p:txBody>
              <a:bodyPr vert="horz" rtlCol="0">
                <a:spAutoFit/>
              </a:bodyPr>
              <a:lstStyle/>
              <a:p>
                <a:r>
                  <a:rPr lang="en-GB" smtClean="0">
                    <a:solidFill>
                      <a:srgbClr val="000000"/>
                    </a:solidFill>
                    <a:latin typeface="Trebuchet MS - 24"/>
                  </a:rPr>
                  <a:t>11km</a:t>
                </a:r>
                <a:endParaRPr lang="en-GB">
                  <a:solidFill>
                    <a:srgbClr val="000000"/>
                  </a:solidFill>
                  <a:latin typeface="Trebuchet MS - 24"/>
                </a:endParaRPr>
              </a:p>
            </p:txBody>
          </p:sp>
        </p:grpSp>
        <p:grpSp>
          <p:nvGrpSpPr>
            <p:cNvPr id="21" name="Group 20"/>
            <p:cNvGrpSpPr/>
            <p:nvPr/>
          </p:nvGrpSpPr>
          <p:grpSpPr>
            <a:xfrm>
              <a:off x="165100" y="4800600"/>
              <a:ext cx="3952368" cy="2250568"/>
              <a:chOff x="165100" y="4800600"/>
              <a:chExt cx="3952368" cy="2250568"/>
            </a:xfrm>
          </p:grpSpPr>
          <p:grpSp>
            <p:nvGrpSpPr>
              <p:cNvPr id="16" name="Group 15"/>
              <p:cNvGrpSpPr/>
              <p:nvPr/>
            </p:nvGrpSpPr>
            <p:grpSpPr>
              <a:xfrm>
                <a:off x="1054100" y="5194300"/>
                <a:ext cx="3063368" cy="1856868"/>
                <a:chOff x="1054100" y="5194300"/>
                <a:chExt cx="3063368" cy="1856868"/>
              </a:xfrm>
            </p:grpSpPr>
            <p:sp>
              <p:nvSpPr>
                <p:cNvPr id="13" name="Freeform 12"/>
                <p:cNvSpPr/>
                <p:nvPr/>
              </p:nvSpPr>
              <p:spPr>
                <a:xfrm>
                  <a:off x="1917700" y="5194300"/>
                  <a:ext cx="2199768" cy="701168"/>
                </a:xfrm>
                <a:custGeom>
                  <a:avLst/>
                  <a:gdLst/>
                  <a:ahLst/>
                  <a:cxnLst/>
                  <a:rect l="0" t="0" r="0" b="0"/>
                  <a:pathLst>
                    <a:path w="2199768" h="701168">
                      <a:moveTo>
                        <a:pt x="0" y="0"/>
                      </a:moveTo>
                      <a:lnTo>
                        <a:pt x="2199767" y="0"/>
                      </a:lnTo>
                      <a:lnTo>
                        <a:pt x="2199767" y="701167"/>
                      </a:lnTo>
                      <a:lnTo>
                        <a:pt x="0" y="7011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1054100" y="5194300"/>
                  <a:ext cx="853568" cy="1856868"/>
                </a:xfrm>
                <a:custGeom>
                  <a:avLst/>
                  <a:gdLst/>
                  <a:ahLst/>
                  <a:cxnLst/>
                  <a:rect l="0" t="0" r="0" b="0"/>
                  <a:pathLst>
                    <a:path w="853568" h="1856868">
                      <a:moveTo>
                        <a:pt x="0" y="0"/>
                      </a:moveTo>
                      <a:lnTo>
                        <a:pt x="853567" y="0"/>
                      </a:lnTo>
                      <a:lnTo>
                        <a:pt x="853567" y="1856867"/>
                      </a:lnTo>
                      <a:lnTo>
                        <a:pt x="0" y="18568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14"/>
                <p:cNvSpPr/>
                <p:nvPr/>
              </p:nvSpPr>
              <p:spPr>
                <a:xfrm>
                  <a:off x="1701800" y="5270500"/>
                  <a:ext cx="555118" cy="555118"/>
                </a:xfrm>
                <a:custGeom>
                  <a:avLst/>
                  <a:gdLst/>
                  <a:ahLst/>
                  <a:cxnLst/>
                  <a:rect l="0" t="0" r="0" b="0"/>
                  <a:pathLst>
                    <a:path w="555118" h="555118">
                      <a:moveTo>
                        <a:pt x="0" y="0"/>
                      </a:moveTo>
                      <a:lnTo>
                        <a:pt x="555117" y="0"/>
                      </a:lnTo>
                      <a:lnTo>
                        <a:pt x="555117" y="555117"/>
                      </a:lnTo>
                      <a:lnTo>
                        <a:pt x="0" y="55511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Box 16"/>
              <p:cNvSpPr txBox="1"/>
              <p:nvPr/>
            </p:nvSpPr>
            <p:spPr>
              <a:xfrm>
                <a:off x="2120900" y="48006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8" name="TextBox 17"/>
              <p:cNvSpPr txBox="1"/>
              <p:nvPr/>
            </p:nvSpPr>
            <p:spPr>
              <a:xfrm>
                <a:off x="165100" y="59055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sp>
            <p:nvSpPr>
              <p:cNvPr id="19" name="TextBox 18"/>
              <p:cNvSpPr txBox="1"/>
              <p:nvPr/>
            </p:nvSpPr>
            <p:spPr>
              <a:xfrm>
                <a:off x="2654300" y="59182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20" name="TextBox 19"/>
              <p:cNvSpPr txBox="1"/>
              <p:nvPr/>
            </p:nvSpPr>
            <p:spPr>
              <a:xfrm>
                <a:off x="1943100" y="6400800"/>
                <a:ext cx="1016000" cy="369332"/>
              </a:xfrm>
              <a:prstGeom prst="rect">
                <a:avLst/>
              </a:prstGeom>
              <a:noFill/>
            </p:spPr>
            <p:txBody>
              <a:bodyPr vert="horz" rtlCol="0">
                <a:spAutoFit/>
              </a:bodyPr>
              <a:lstStyle/>
              <a:p>
                <a:r>
                  <a:rPr lang="en-GB" smtClean="0">
                    <a:solidFill>
                      <a:srgbClr val="000000"/>
                    </a:solidFill>
                    <a:latin typeface="Trebuchet MS - 24"/>
                  </a:rPr>
                  <a:t>7km</a:t>
                </a:r>
                <a:endParaRPr lang="en-GB">
                  <a:solidFill>
                    <a:srgbClr val="000000"/>
                  </a:solidFill>
                  <a:latin typeface="Trebuchet MS - 24"/>
                </a:endParaRPr>
              </a:p>
            </p:txBody>
          </p:sp>
        </p:grpSp>
        <p:grpSp>
          <p:nvGrpSpPr>
            <p:cNvPr id="28" name="Group 27"/>
            <p:cNvGrpSpPr/>
            <p:nvPr/>
          </p:nvGrpSpPr>
          <p:grpSpPr>
            <a:xfrm>
              <a:off x="5384800" y="4826254"/>
              <a:ext cx="2870200" cy="2286778"/>
              <a:chOff x="5384800" y="4826254"/>
              <a:chExt cx="2870200" cy="2286778"/>
            </a:xfrm>
          </p:grpSpPr>
          <p:sp>
            <p:nvSpPr>
              <p:cNvPr id="22" name="Freeform 21"/>
              <p:cNvSpPr/>
              <p:nvPr/>
            </p:nvSpPr>
            <p:spPr>
              <a:xfrm>
                <a:off x="5676900" y="4902200"/>
                <a:ext cx="2036954" cy="1791082"/>
              </a:xfrm>
              <a:custGeom>
                <a:avLst/>
                <a:gdLst/>
                <a:ahLst/>
                <a:cxnLst/>
                <a:rect l="0" t="0" r="0" b="0"/>
                <a:pathLst>
                  <a:path w="2036954" h="1791082">
                    <a:moveTo>
                      <a:pt x="1018413" y="0"/>
                    </a:moveTo>
                    <a:lnTo>
                      <a:pt x="2036953" y="1791081"/>
                    </a:lnTo>
                    <a:lnTo>
                      <a:pt x="0" y="1791081"/>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6337300" y="6743700"/>
                <a:ext cx="1016000" cy="369332"/>
              </a:xfrm>
              <a:prstGeom prst="rect">
                <a:avLst/>
              </a:prstGeom>
              <a:noFill/>
            </p:spPr>
            <p:txBody>
              <a:bodyPr vert="horz" rtlCol="0">
                <a:spAutoFit/>
              </a:bodyPr>
              <a:lstStyle/>
              <a:p>
                <a:r>
                  <a:rPr lang="en-GB" smtClean="0">
                    <a:solidFill>
                      <a:srgbClr val="000000"/>
                    </a:solidFill>
                    <a:latin typeface="Trebuchet MS - 24"/>
                  </a:rPr>
                  <a:t>6km</a:t>
                </a:r>
                <a:endParaRPr lang="en-GB">
                  <a:solidFill>
                    <a:srgbClr val="000000"/>
                  </a:solidFill>
                  <a:latin typeface="Trebuchet MS - 24"/>
                </a:endParaRPr>
              </a:p>
            </p:txBody>
          </p:sp>
          <p:sp>
            <p:nvSpPr>
              <p:cNvPr id="24" name="TextBox 23"/>
              <p:cNvSpPr txBox="1"/>
              <p:nvPr/>
            </p:nvSpPr>
            <p:spPr>
              <a:xfrm>
                <a:off x="6642100" y="6019800"/>
                <a:ext cx="1016000" cy="369332"/>
              </a:xfrm>
              <a:prstGeom prst="rect">
                <a:avLst/>
              </a:prstGeom>
              <a:noFill/>
            </p:spPr>
            <p:txBody>
              <a:bodyPr vert="horz" rtlCol="0">
                <a:spAutoFit/>
              </a:bodyPr>
              <a:lstStyle/>
              <a:p>
                <a:r>
                  <a:rPr lang="en-GB" smtClean="0">
                    <a:solidFill>
                      <a:srgbClr val="000000"/>
                    </a:solidFill>
                    <a:latin typeface="Trebuchet MS - 24"/>
                  </a:rPr>
                  <a:t>4km</a:t>
                </a:r>
                <a:endParaRPr lang="en-GB">
                  <a:solidFill>
                    <a:srgbClr val="000000"/>
                  </a:solidFill>
                  <a:latin typeface="Trebuchet MS - 24"/>
                </a:endParaRPr>
              </a:p>
            </p:txBody>
          </p:sp>
          <p:cxnSp>
            <p:nvCxnSpPr>
              <p:cNvPr id="25" name="Straight Connector 24"/>
              <p:cNvCxnSpPr/>
              <p:nvPr/>
            </p:nvCxnSpPr>
            <p:spPr>
              <a:xfrm flipV="1">
                <a:off x="6680835" y="4826254"/>
                <a:ext cx="0" cy="1879346"/>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239000" y="55372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sp>
            <p:nvSpPr>
              <p:cNvPr id="27" name="TextBox 26"/>
              <p:cNvSpPr txBox="1"/>
              <p:nvPr/>
            </p:nvSpPr>
            <p:spPr>
              <a:xfrm>
                <a:off x="5384800" y="55499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grpSp>
      </p:grpSp>
      <p:pic>
        <p:nvPicPr>
          <p:cNvPr id="30" name="Picture 29"/>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36000" y="5461000"/>
            <a:ext cx="440817" cy="1202817"/>
          </a:xfrm>
          <a:prstGeom prst="rect">
            <a:avLst/>
          </a:prstGeom>
          <a:solidFill>
            <a:scrgbClr r="0" g="0" b="0">
              <a:alpha val="0"/>
            </a:scrgbClr>
          </a:solidFill>
        </p:spPr>
      </p:pic>
    </p:spTree>
    <p:extLst>
      <p:ext uri="{BB962C8B-B14F-4D97-AF65-F5344CB8AC3E}">
        <p14:creationId xmlns:p14="http://schemas.microsoft.com/office/powerpoint/2010/main" val="720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68300" y="647700"/>
            <a:ext cx="9474200" cy="923330"/>
          </a:xfrm>
          <a:prstGeom prst="rect">
            <a:avLst/>
          </a:prstGeom>
          <a:noFill/>
        </p:spPr>
        <p:txBody>
          <a:bodyPr vert="horz" rtlCol="0">
            <a:spAutoFit/>
          </a:bodyPr>
          <a:lstStyle/>
          <a:p>
            <a:pPr algn="ctr"/>
            <a:r>
              <a:rPr lang="en-GB" smtClean="0">
                <a:solidFill>
                  <a:srgbClr val="000000"/>
                </a:solidFill>
                <a:latin typeface="Trebuchet MS - 24"/>
              </a:rPr>
              <a:t>Deputy Crimes and his fellow survivors have found a group of mathematically shaped islands which are unaffected by the zombie apocalypse as they were uninhabited. Can you find the area of each island so Deputy Crimes can start populating each one?</a:t>
            </a:r>
            <a:endParaRPr lang="en-GB">
              <a:solidFill>
                <a:srgbClr val="000000"/>
              </a:solidFill>
              <a:latin typeface="Trebuchet MS - 24"/>
            </a:endParaRPr>
          </a:p>
        </p:txBody>
      </p:sp>
      <p:sp>
        <p:nvSpPr>
          <p:cNvPr id="3" name="TextBox 2"/>
          <p:cNvSpPr txBox="1"/>
          <p:nvPr/>
        </p:nvSpPr>
        <p:spPr>
          <a:xfrm>
            <a:off x="2463800" y="114300"/>
            <a:ext cx="5334000" cy="507831"/>
          </a:xfrm>
          <a:prstGeom prst="rect">
            <a:avLst/>
          </a:prstGeom>
          <a:noFill/>
        </p:spPr>
        <p:txBody>
          <a:bodyPr vert="horz" rtlCol="0">
            <a:spAutoFit/>
          </a:bodyPr>
          <a:lstStyle/>
          <a:p>
            <a:pPr algn="ctr"/>
            <a:r>
              <a:rPr lang="en-GB" sz="2700" b="1" u="sng" smtClean="0">
                <a:solidFill>
                  <a:srgbClr val="000000"/>
                </a:solidFill>
                <a:latin typeface="Trebuchet MS - 36"/>
              </a:rPr>
              <a:t>Island Salvation!</a:t>
            </a:r>
            <a:endParaRPr lang="en-GB" sz="2700" b="1" u="sng">
              <a:solidFill>
                <a:srgbClr val="000000"/>
              </a:solidFill>
              <a:latin typeface="Trebuchet MS - 36"/>
            </a:endParaRPr>
          </a:p>
        </p:txBody>
      </p:sp>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039100" y="6578600"/>
            <a:ext cx="1537589" cy="614045"/>
          </a:xfrm>
          <a:prstGeom prst="rect">
            <a:avLst/>
          </a:prstGeom>
          <a:solidFill>
            <a:scrgbClr r="0" g="0" b="0">
              <a:alpha val="0"/>
            </a:scrgbClr>
          </a:solidFill>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36000" y="5397500"/>
            <a:ext cx="440817" cy="1202817"/>
          </a:xfrm>
          <a:prstGeom prst="rect">
            <a:avLst/>
          </a:prstGeom>
          <a:solidFill>
            <a:scrgbClr r="0" g="0" b="0">
              <a:alpha val="0"/>
            </a:scrgbClr>
          </a:solidFill>
        </p:spPr>
      </p:pic>
      <p:grpSp>
        <p:nvGrpSpPr>
          <p:cNvPr id="35" name="Group 34"/>
          <p:cNvGrpSpPr/>
          <p:nvPr/>
        </p:nvGrpSpPr>
        <p:grpSpPr>
          <a:xfrm>
            <a:off x="596900" y="2336800"/>
            <a:ext cx="8877300" cy="4788932"/>
            <a:chOff x="596900" y="2336800"/>
            <a:chExt cx="8877300" cy="4788932"/>
          </a:xfrm>
        </p:grpSpPr>
        <p:grpSp>
          <p:nvGrpSpPr>
            <p:cNvPr id="11" name="Group 10"/>
            <p:cNvGrpSpPr/>
            <p:nvPr/>
          </p:nvGrpSpPr>
          <p:grpSpPr>
            <a:xfrm>
              <a:off x="596900" y="2400300"/>
              <a:ext cx="3730118" cy="1698118"/>
              <a:chOff x="596900" y="2400300"/>
              <a:chExt cx="3730118" cy="1698118"/>
            </a:xfrm>
          </p:grpSpPr>
          <p:sp>
            <p:nvSpPr>
              <p:cNvPr id="6" name="Freeform 5"/>
              <p:cNvSpPr/>
              <p:nvPr/>
            </p:nvSpPr>
            <p:spPr>
              <a:xfrm>
                <a:off x="1104900" y="2794000"/>
                <a:ext cx="3222118" cy="1304418"/>
              </a:xfrm>
              <a:custGeom>
                <a:avLst/>
                <a:gdLst/>
                <a:ahLst/>
                <a:cxnLst/>
                <a:rect l="0" t="0" r="0" b="0"/>
                <a:pathLst>
                  <a:path w="3222118" h="1304418">
                    <a:moveTo>
                      <a:pt x="0" y="1304417"/>
                    </a:moveTo>
                    <a:lnTo>
                      <a:pt x="724916" y="0"/>
                    </a:lnTo>
                    <a:lnTo>
                      <a:pt x="3222117" y="0"/>
                    </a:lnTo>
                    <a:lnTo>
                      <a:pt x="2497201" y="130441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311400" y="32258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cxnSp>
            <p:nvCxnSpPr>
              <p:cNvPr id="8" name="Straight Connector 7"/>
              <p:cNvCxnSpPr/>
              <p:nvPr/>
            </p:nvCxnSpPr>
            <p:spPr>
              <a:xfrm flipV="1">
                <a:off x="2365756" y="2825623"/>
                <a:ext cx="0" cy="1251077"/>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89200" y="24003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10" name="TextBox 9"/>
              <p:cNvSpPr txBox="1"/>
              <p:nvPr/>
            </p:nvSpPr>
            <p:spPr>
              <a:xfrm>
                <a:off x="596900" y="3136900"/>
                <a:ext cx="1168400" cy="369332"/>
              </a:xfrm>
              <a:prstGeom prst="rect">
                <a:avLst/>
              </a:prstGeom>
              <a:noFill/>
            </p:spPr>
            <p:txBody>
              <a:bodyPr vert="horz" rtlCol="0">
                <a:spAutoFit/>
              </a:bodyPr>
              <a:lstStyle/>
              <a:p>
                <a:r>
                  <a:rPr lang="en-GB" smtClean="0">
                    <a:solidFill>
                      <a:srgbClr val="000000"/>
                    </a:solidFill>
                    <a:latin typeface="Trebuchet MS - 24"/>
                  </a:rPr>
                  <a:t>13km</a:t>
                </a:r>
                <a:endParaRPr lang="en-GB">
                  <a:solidFill>
                    <a:srgbClr val="000000"/>
                  </a:solidFill>
                  <a:latin typeface="Trebuchet MS - 24"/>
                </a:endParaRPr>
              </a:p>
            </p:txBody>
          </p:sp>
        </p:grpSp>
        <p:grpSp>
          <p:nvGrpSpPr>
            <p:cNvPr id="23" name="Group 22"/>
            <p:cNvGrpSpPr/>
            <p:nvPr/>
          </p:nvGrpSpPr>
          <p:grpSpPr>
            <a:xfrm>
              <a:off x="5016500" y="2336800"/>
              <a:ext cx="4457700" cy="2185432"/>
              <a:chOff x="5016500" y="2336800"/>
              <a:chExt cx="4457700" cy="2185432"/>
            </a:xfrm>
          </p:grpSpPr>
          <p:grpSp>
            <p:nvGrpSpPr>
              <p:cNvPr id="16" name="Group 15"/>
              <p:cNvGrpSpPr/>
              <p:nvPr/>
            </p:nvGrpSpPr>
            <p:grpSpPr>
              <a:xfrm>
                <a:off x="5511800" y="2743200"/>
                <a:ext cx="3228468" cy="1381380"/>
                <a:chOff x="5511800" y="2743200"/>
                <a:chExt cx="3228468" cy="1381380"/>
              </a:xfrm>
            </p:grpSpPr>
            <p:sp>
              <p:nvSpPr>
                <p:cNvPr id="12" name="Freeform 11"/>
                <p:cNvSpPr/>
                <p:nvPr/>
              </p:nvSpPr>
              <p:spPr>
                <a:xfrm flipV="1">
                  <a:off x="6355842" y="2743200"/>
                  <a:ext cx="1552957" cy="1351535"/>
                </a:xfrm>
                <a:custGeom>
                  <a:avLst/>
                  <a:gdLst/>
                  <a:ahLst/>
                  <a:cxnLst/>
                  <a:rect l="0" t="0" r="0" b="0"/>
                  <a:pathLst>
                    <a:path w="1552957" h="1351535">
                      <a:moveTo>
                        <a:pt x="1552956" y="1350137"/>
                      </a:moveTo>
                      <a:lnTo>
                        <a:pt x="0" y="1351534"/>
                      </a:lnTo>
                      <a:lnTo>
                        <a:pt x="776986"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12"/>
                <p:cNvSpPr/>
                <p:nvPr/>
              </p:nvSpPr>
              <p:spPr>
                <a:xfrm>
                  <a:off x="7187311" y="2772918"/>
                  <a:ext cx="1552957" cy="1351535"/>
                </a:xfrm>
                <a:custGeom>
                  <a:avLst/>
                  <a:gdLst/>
                  <a:ahLst/>
                  <a:cxnLst/>
                  <a:rect l="0" t="0" r="0" b="0"/>
                  <a:pathLst>
                    <a:path w="1552957" h="1351535">
                      <a:moveTo>
                        <a:pt x="1552956" y="1350264"/>
                      </a:moveTo>
                      <a:lnTo>
                        <a:pt x="0" y="1351534"/>
                      </a:lnTo>
                      <a:lnTo>
                        <a:pt x="776986"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5511800" y="2772918"/>
                  <a:ext cx="1552957" cy="1351662"/>
                </a:xfrm>
                <a:custGeom>
                  <a:avLst/>
                  <a:gdLst/>
                  <a:ahLst/>
                  <a:cxnLst/>
                  <a:rect l="0" t="0" r="0" b="0"/>
                  <a:pathLst>
                    <a:path w="1552957" h="1351662">
                      <a:moveTo>
                        <a:pt x="1552956" y="1350518"/>
                      </a:moveTo>
                      <a:lnTo>
                        <a:pt x="0" y="1351661"/>
                      </a:lnTo>
                      <a:lnTo>
                        <a:pt x="777113"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14"/>
                <p:cNvSpPr/>
                <p:nvPr/>
              </p:nvSpPr>
              <p:spPr>
                <a:xfrm>
                  <a:off x="6299200" y="2794000"/>
                  <a:ext cx="1653668" cy="1298068"/>
                </a:xfrm>
                <a:custGeom>
                  <a:avLst/>
                  <a:gdLst/>
                  <a:ahLst/>
                  <a:cxnLst/>
                  <a:rect l="0" t="0" r="0" b="0"/>
                  <a:pathLst>
                    <a:path w="1653668" h="1298068">
                      <a:moveTo>
                        <a:pt x="0" y="0"/>
                      </a:moveTo>
                      <a:lnTo>
                        <a:pt x="1653667" y="0"/>
                      </a:lnTo>
                      <a:lnTo>
                        <a:pt x="1653667" y="1298067"/>
                      </a:lnTo>
                      <a:lnTo>
                        <a:pt x="0" y="12980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7" name="Straight Connector 16"/>
              <p:cNvCxnSpPr/>
              <p:nvPr/>
            </p:nvCxnSpPr>
            <p:spPr>
              <a:xfrm flipV="1">
                <a:off x="6704076" y="2770886"/>
                <a:ext cx="0" cy="1331214"/>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42100" y="32766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9" name="TextBox 18"/>
              <p:cNvSpPr txBox="1"/>
              <p:nvPr/>
            </p:nvSpPr>
            <p:spPr>
              <a:xfrm>
                <a:off x="6642100" y="23368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20" name="TextBox 19"/>
              <p:cNvSpPr txBox="1"/>
              <p:nvPr/>
            </p:nvSpPr>
            <p:spPr>
              <a:xfrm>
                <a:off x="6654800" y="4152900"/>
                <a:ext cx="1168400" cy="369332"/>
              </a:xfrm>
              <a:prstGeom prst="rect">
                <a:avLst/>
              </a:prstGeom>
              <a:noFill/>
            </p:spPr>
            <p:txBody>
              <a:bodyPr vert="horz" rtlCol="0">
                <a:spAutoFit/>
              </a:bodyPr>
              <a:lstStyle/>
              <a:p>
                <a:r>
                  <a:rPr lang="en-GB" smtClean="0">
                    <a:solidFill>
                      <a:srgbClr val="000000"/>
                    </a:solidFill>
                    <a:latin typeface="Trebuchet MS - 24"/>
                  </a:rPr>
                  <a:t>30km</a:t>
                </a:r>
                <a:endParaRPr lang="en-GB">
                  <a:solidFill>
                    <a:srgbClr val="000000"/>
                  </a:solidFill>
                  <a:latin typeface="Trebuchet MS - 24"/>
                </a:endParaRPr>
              </a:p>
            </p:txBody>
          </p:sp>
          <p:sp>
            <p:nvSpPr>
              <p:cNvPr id="21" name="TextBox 20"/>
              <p:cNvSpPr txBox="1"/>
              <p:nvPr/>
            </p:nvSpPr>
            <p:spPr>
              <a:xfrm>
                <a:off x="8305800" y="31496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22" name="TextBox 21"/>
              <p:cNvSpPr txBox="1"/>
              <p:nvPr/>
            </p:nvSpPr>
            <p:spPr>
              <a:xfrm>
                <a:off x="5016500" y="31623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grpSp>
        <p:grpSp>
          <p:nvGrpSpPr>
            <p:cNvPr id="27" name="Group 26"/>
            <p:cNvGrpSpPr/>
            <p:nvPr/>
          </p:nvGrpSpPr>
          <p:grpSpPr>
            <a:xfrm>
              <a:off x="1333500" y="5105400"/>
              <a:ext cx="2082800" cy="1925828"/>
              <a:chOff x="1333500" y="5105400"/>
              <a:chExt cx="2082800" cy="1925828"/>
            </a:xfrm>
          </p:grpSpPr>
          <p:sp>
            <p:nvSpPr>
              <p:cNvPr id="24" name="Oval 23"/>
              <p:cNvSpPr/>
              <p:nvPr/>
            </p:nvSpPr>
            <p:spPr>
              <a:xfrm>
                <a:off x="1333500" y="5105400"/>
                <a:ext cx="2016506" cy="1925828"/>
              </a:xfrm>
              <a:prstGeom prst="ellipse">
                <a:avLst/>
              </a:pr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2400300" y="5715000"/>
                <a:ext cx="1016000" cy="369332"/>
              </a:xfrm>
              <a:prstGeom prst="rect">
                <a:avLst/>
              </a:prstGeom>
              <a:noFill/>
            </p:spPr>
            <p:txBody>
              <a:bodyPr vert="horz" rtlCol="0">
                <a:spAutoFit/>
              </a:bodyPr>
              <a:lstStyle/>
              <a:p>
                <a:r>
                  <a:rPr lang="en-GB" smtClean="0">
                    <a:solidFill>
                      <a:srgbClr val="000000"/>
                    </a:solidFill>
                    <a:latin typeface="Trebuchet MS - 24"/>
                  </a:rPr>
                  <a:t>9km</a:t>
                </a:r>
                <a:endParaRPr lang="en-GB">
                  <a:solidFill>
                    <a:srgbClr val="000000"/>
                  </a:solidFill>
                  <a:latin typeface="Trebuchet MS - 24"/>
                </a:endParaRPr>
              </a:p>
            </p:txBody>
          </p:sp>
          <p:cxnSp>
            <p:nvCxnSpPr>
              <p:cNvPr id="26" name="Straight Connector 25"/>
              <p:cNvCxnSpPr/>
              <p:nvPr/>
            </p:nvCxnSpPr>
            <p:spPr>
              <a:xfrm>
                <a:off x="2338197" y="6091047"/>
                <a:ext cx="998601" cy="0"/>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105400" y="4813300"/>
              <a:ext cx="2187068" cy="2312432"/>
              <a:chOff x="5105400" y="4813300"/>
              <a:chExt cx="2187068" cy="2312432"/>
            </a:xfrm>
          </p:grpSpPr>
          <p:grpSp>
            <p:nvGrpSpPr>
              <p:cNvPr id="31" name="Group 30"/>
              <p:cNvGrpSpPr/>
              <p:nvPr/>
            </p:nvGrpSpPr>
            <p:grpSpPr>
              <a:xfrm>
                <a:off x="5969000" y="4813300"/>
                <a:ext cx="1323468" cy="1920368"/>
                <a:chOff x="5969000" y="4813300"/>
                <a:chExt cx="1323468" cy="1920368"/>
              </a:xfrm>
            </p:grpSpPr>
            <p:sp>
              <p:nvSpPr>
                <p:cNvPr id="28" name="Oval 27"/>
                <p:cNvSpPr/>
                <p:nvPr/>
              </p:nvSpPr>
              <p:spPr>
                <a:xfrm>
                  <a:off x="5981700" y="4813300"/>
                  <a:ext cx="1290574" cy="1229360"/>
                </a:xfrm>
                <a:prstGeom prst="ellipse">
                  <a:avLst/>
                </a:pr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a:off x="5969000" y="5410200"/>
                  <a:ext cx="1323468" cy="1323468"/>
                </a:xfrm>
                <a:custGeom>
                  <a:avLst/>
                  <a:gdLst/>
                  <a:ahLst/>
                  <a:cxnLst/>
                  <a:rect l="0" t="0" r="0" b="0"/>
                  <a:pathLst>
                    <a:path w="1323468" h="1323468">
                      <a:moveTo>
                        <a:pt x="0" y="0"/>
                      </a:moveTo>
                      <a:lnTo>
                        <a:pt x="1323467" y="0"/>
                      </a:lnTo>
                      <a:lnTo>
                        <a:pt x="1323467" y="1323467"/>
                      </a:lnTo>
                      <a:lnTo>
                        <a:pt x="0" y="132346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Freeform 29"/>
                <p:cNvSpPr/>
                <p:nvPr/>
              </p:nvSpPr>
              <p:spPr>
                <a:xfrm>
                  <a:off x="6019800" y="5334000"/>
                  <a:ext cx="1209168" cy="1209168"/>
                </a:xfrm>
                <a:custGeom>
                  <a:avLst/>
                  <a:gdLst/>
                  <a:ahLst/>
                  <a:cxnLst/>
                  <a:rect l="0" t="0" r="0" b="0"/>
                  <a:pathLst>
                    <a:path w="1209168" h="1209168">
                      <a:moveTo>
                        <a:pt x="0" y="0"/>
                      </a:moveTo>
                      <a:lnTo>
                        <a:pt x="1209167" y="0"/>
                      </a:lnTo>
                      <a:lnTo>
                        <a:pt x="1209167" y="1209167"/>
                      </a:lnTo>
                      <a:lnTo>
                        <a:pt x="0" y="12091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 name="TextBox 31"/>
              <p:cNvSpPr txBox="1"/>
              <p:nvPr/>
            </p:nvSpPr>
            <p:spPr>
              <a:xfrm>
                <a:off x="6273800" y="67564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33" name="TextBox 32"/>
              <p:cNvSpPr txBox="1"/>
              <p:nvPr/>
            </p:nvSpPr>
            <p:spPr>
              <a:xfrm>
                <a:off x="5105400" y="59182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grpSp>
      </p:grpSp>
    </p:spTree>
    <p:extLst>
      <p:ext uri="{BB962C8B-B14F-4D97-AF65-F5344CB8AC3E}">
        <p14:creationId xmlns:p14="http://schemas.microsoft.com/office/powerpoint/2010/main" val="96312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06400" y="825500"/>
            <a:ext cx="9575800" cy="646331"/>
          </a:xfrm>
          <a:prstGeom prst="rect">
            <a:avLst/>
          </a:prstGeom>
          <a:noFill/>
        </p:spPr>
        <p:txBody>
          <a:bodyPr vert="horz" rtlCol="0">
            <a:spAutoFit/>
          </a:bodyPr>
          <a:lstStyle/>
          <a:p>
            <a:pPr algn="ctr"/>
            <a:r>
              <a:rPr lang="en-GB" smtClean="0">
                <a:solidFill>
                  <a:srgbClr val="000000"/>
                </a:solidFill>
                <a:latin typeface="Trebuchet MS - 24"/>
              </a:rPr>
              <a:t>Each survivor requires 3km</a:t>
            </a:r>
            <a:r>
              <a:rPr lang="en-GB" sz="1200" baseline="70000" smtClean="0">
                <a:solidFill>
                  <a:srgbClr val="000000"/>
                </a:solidFill>
                <a:latin typeface="Trebuchet MS - 24"/>
              </a:rPr>
              <a:t>2</a:t>
            </a:r>
            <a:r>
              <a:rPr lang="en-GB" smtClean="0">
                <a:solidFill>
                  <a:srgbClr val="000000"/>
                </a:solidFill>
                <a:latin typeface="Trebuchet MS - 24"/>
              </a:rPr>
              <a:t> to grow enough food to survive. Using this information calculate how many survivors Deputy Crimes can put on each island?</a:t>
            </a:r>
            <a:endParaRPr lang="en-GB">
              <a:solidFill>
                <a:srgbClr val="000000"/>
              </a:solidFill>
              <a:latin typeface="Trebuchet MS - 24"/>
            </a:endParaRPr>
          </a:p>
        </p:txBody>
      </p:sp>
      <p:sp>
        <p:nvSpPr>
          <p:cNvPr id="3" name="TextBox 2"/>
          <p:cNvSpPr txBox="1"/>
          <p:nvPr/>
        </p:nvSpPr>
        <p:spPr>
          <a:xfrm>
            <a:off x="2463800" y="177800"/>
            <a:ext cx="5334000" cy="507831"/>
          </a:xfrm>
          <a:prstGeom prst="rect">
            <a:avLst/>
          </a:prstGeom>
          <a:noFill/>
        </p:spPr>
        <p:txBody>
          <a:bodyPr vert="horz" rtlCol="0">
            <a:spAutoFit/>
          </a:bodyPr>
          <a:lstStyle/>
          <a:p>
            <a:pPr algn="ctr"/>
            <a:r>
              <a:rPr lang="en-GB" sz="2700" b="1" u="sng" smtClean="0">
                <a:solidFill>
                  <a:srgbClr val="000000"/>
                </a:solidFill>
                <a:latin typeface="Trebuchet MS - 36"/>
              </a:rPr>
              <a:t>Island Salvation!</a:t>
            </a:r>
            <a:endParaRPr lang="en-GB" sz="2700" b="1" u="sng">
              <a:solidFill>
                <a:srgbClr val="000000"/>
              </a:solidFill>
              <a:latin typeface="Trebuchet MS - 36"/>
            </a:endParaRPr>
          </a:p>
        </p:txBody>
      </p:sp>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039100" y="6642100"/>
            <a:ext cx="1537589" cy="614045"/>
          </a:xfrm>
          <a:prstGeom prst="rect">
            <a:avLst/>
          </a:prstGeom>
          <a:solidFill>
            <a:scrgbClr r="0" g="0" b="0">
              <a:alpha val="0"/>
            </a:scrgbClr>
          </a:solidFill>
        </p:spPr>
      </p:pic>
      <p:grpSp>
        <p:nvGrpSpPr>
          <p:cNvPr id="29" name="Group 28"/>
          <p:cNvGrpSpPr/>
          <p:nvPr/>
        </p:nvGrpSpPr>
        <p:grpSpPr>
          <a:xfrm>
            <a:off x="165100" y="2222500"/>
            <a:ext cx="8089900" cy="4890532"/>
            <a:chOff x="165100" y="2222500"/>
            <a:chExt cx="8089900" cy="4890532"/>
          </a:xfrm>
        </p:grpSpPr>
        <p:grpSp>
          <p:nvGrpSpPr>
            <p:cNvPr id="8" name="Group 7"/>
            <p:cNvGrpSpPr/>
            <p:nvPr/>
          </p:nvGrpSpPr>
          <p:grpSpPr>
            <a:xfrm>
              <a:off x="762000" y="2222500"/>
              <a:ext cx="2574418" cy="2231518"/>
              <a:chOff x="762000" y="2222500"/>
              <a:chExt cx="2574418" cy="2231518"/>
            </a:xfrm>
          </p:grpSpPr>
          <p:sp>
            <p:nvSpPr>
              <p:cNvPr id="5" name="Freeform 4"/>
              <p:cNvSpPr/>
              <p:nvPr/>
            </p:nvSpPr>
            <p:spPr>
              <a:xfrm>
                <a:off x="1524000" y="2641600"/>
                <a:ext cx="1812418" cy="1812418"/>
              </a:xfrm>
              <a:custGeom>
                <a:avLst/>
                <a:gdLst/>
                <a:ahLst/>
                <a:cxnLst/>
                <a:rect l="0" t="0" r="0" b="0"/>
                <a:pathLst>
                  <a:path w="1812418" h="1812418">
                    <a:moveTo>
                      <a:pt x="0" y="0"/>
                    </a:moveTo>
                    <a:lnTo>
                      <a:pt x="1812417" y="0"/>
                    </a:lnTo>
                    <a:lnTo>
                      <a:pt x="1812417" y="1812417"/>
                    </a:lnTo>
                    <a:lnTo>
                      <a:pt x="0" y="181241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62000" y="33401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7" name="TextBox 6"/>
              <p:cNvSpPr txBox="1"/>
              <p:nvPr/>
            </p:nvSpPr>
            <p:spPr>
              <a:xfrm>
                <a:off x="2044700" y="22225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grpSp>
        <p:grpSp>
          <p:nvGrpSpPr>
            <p:cNvPr id="12" name="Group 11"/>
            <p:cNvGrpSpPr/>
            <p:nvPr/>
          </p:nvGrpSpPr>
          <p:grpSpPr>
            <a:xfrm>
              <a:off x="4368800" y="2768600"/>
              <a:ext cx="3812668" cy="1513968"/>
              <a:chOff x="4368800" y="2768600"/>
              <a:chExt cx="3812668" cy="1513968"/>
            </a:xfrm>
          </p:grpSpPr>
          <p:sp>
            <p:nvSpPr>
              <p:cNvPr id="9" name="Freeform 8"/>
              <p:cNvSpPr/>
              <p:nvPr/>
            </p:nvSpPr>
            <p:spPr>
              <a:xfrm>
                <a:off x="5105400" y="3175000"/>
                <a:ext cx="3076068" cy="1107568"/>
              </a:xfrm>
              <a:custGeom>
                <a:avLst/>
                <a:gdLst/>
                <a:ahLst/>
                <a:cxnLst/>
                <a:rect l="0" t="0" r="0" b="0"/>
                <a:pathLst>
                  <a:path w="3076068" h="1107568">
                    <a:moveTo>
                      <a:pt x="0" y="0"/>
                    </a:moveTo>
                    <a:lnTo>
                      <a:pt x="3076067" y="0"/>
                    </a:lnTo>
                    <a:lnTo>
                      <a:pt x="3076067" y="1107567"/>
                    </a:lnTo>
                    <a:lnTo>
                      <a:pt x="0" y="11075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368800" y="34798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sp>
            <p:nvSpPr>
              <p:cNvPr id="11" name="TextBox 10"/>
              <p:cNvSpPr txBox="1"/>
              <p:nvPr/>
            </p:nvSpPr>
            <p:spPr>
              <a:xfrm>
                <a:off x="6273800" y="2768600"/>
                <a:ext cx="1168400" cy="369332"/>
              </a:xfrm>
              <a:prstGeom prst="rect">
                <a:avLst/>
              </a:prstGeom>
              <a:noFill/>
            </p:spPr>
            <p:txBody>
              <a:bodyPr vert="horz" rtlCol="0">
                <a:spAutoFit/>
              </a:bodyPr>
              <a:lstStyle/>
              <a:p>
                <a:r>
                  <a:rPr lang="en-GB" smtClean="0">
                    <a:solidFill>
                      <a:srgbClr val="000000"/>
                    </a:solidFill>
                    <a:latin typeface="Trebuchet MS - 24"/>
                  </a:rPr>
                  <a:t>11km</a:t>
                </a:r>
                <a:endParaRPr lang="en-GB">
                  <a:solidFill>
                    <a:srgbClr val="000000"/>
                  </a:solidFill>
                  <a:latin typeface="Trebuchet MS - 24"/>
                </a:endParaRPr>
              </a:p>
            </p:txBody>
          </p:sp>
        </p:grpSp>
        <p:grpSp>
          <p:nvGrpSpPr>
            <p:cNvPr id="21" name="Group 20"/>
            <p:cNvGrpSpPr/>
            <p:nvPr/>
          </p:nvGrpSpPr>
          <p:grpSpPr>
            <a:xfrm>
              <a:off x="165100" y="4800600"/>
              <a:ext cx="3952368" cy="2250568"/>
              <a:chOff x="165100" y="4800600"/>
              <a:chExt cx="3952368" cy="2250568"/>
            </a:xfrm>
          </p:grpSpPr>
          <p:grpSp>
            <p:nvGrpSpPr>
              <p:cNvPr id="16" name="Group 15"/>
              <p:cNvGrpSpPr/>
              <p:nvPr/>
            </p:nvGrpSpPr>
            <p:grpSpPr>
              <a:xfrm>
                <a:off x="1054100" y="5194300"/>
                <a:ext cx="3063368" cy="1856868"/>
                <a:chOff x="1054100" y="5194300"/>
                <a:chExt cx="3063368" cy="1856868"/>
              </a:xfrm>
            </p:grpSpPr>
            <p:sp>
              <p:nvSpPr>
                <p:cNvPr id="13" name="Freeform 12"/>
                <p:cNvSpPr/>
                <p:nvPr/>
              </p:nvSpPr>
              <p:spPr>
                <a:xfrm>
                  <a:off x="1917700" y="5194300"/>
                  <a:ext cx="2199768" cy="701168"/>
                </a:xfrm>
                <a:custGeom>
                  <a:avLst/>
                  <a:gdLst/>
                  <a:ahLst/>
                  <a:cxnLst/>
                  <a:rect l="0" t="0" r="0" b="0"/>
                  <a:pathLst>
                    <a:path w="2199768" h="701168">
                      <a:moveTo>
                        <a:pt x="0" y="0"/>
                      </a:moveTo>
                      <a:lnTo>
                        <a:pt x="2199767" y="0"/>
                      </a:lnTo>
                      <a:lnTo>
                        <a:pt x="2199767" y="701167"/>
                      </a:lnTo>
                      <a:lnTo>
                        <a:pt x="0" y="7011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1054100" y="5194300"/>
                  <a:ext cx="853568" cy="1856868"/>
                </a:xfrm>
                <a:custGeom>
                  <a:avLst/>
                  <a:gdLst/>
                  <a:ahLst/>
                  <a:cxnLst/>
                  <a:rect l="0" t="0" r="0" b="0"/>
                  <a:pathLst>
                    <a:path w="853568" h="1856868">
                      <a:moveTo>
                        <a:pt x="0" y="0"/>
                      </a:moveTo>
                      <a:lnTo>
                        <a:pt x="853567" y="0"/>
                      </a:lnTo>
                      <a:lnTo>
                        <a:pt x="853567" y="1856867"/>
                      </a:lnTo>
                      <a:lnTo>
                        <a:pt x="0" y="18568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14"/>
                <p:cNvSpPr/>
                <p:nvPr/>
              </p:nvSpPr>
              <p:spPr>
                <a:xfrm>
                  <a:off x="1701800" y="5270500"/>
                  <a:ext cx="555118" cy="555118"/>
                </a:xfrm>
                <a:custGeom>
                  <a:avLst/>
                  <a:gdLst/>
                  <a:ahLst/>
                  <a:cxnLst/>
                  <a:rect l="0" t="0" r="0" b="0"/>
                  <a:pathLst>
                    <a:path w="555118" h="555118">
                      <a:moveTo>
                        <a:pt x="0" y="0"/>
                      </a:moveTo>
                      <a:lnTo>
                        <a:pt x="555117" y="0"/>
                      </a:lnTo>
                      <a:lnTo>
                        <a:pt x="555117" y="555117"/>
                      </a:lnTo>
                      <a:lnTo>
                        <a:pt x="0" y="55511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Box 16"/>
              <p:cNvSpPr txBox="1"/>
              <p:nvPr/>
            </p:nvSpPr>
            <p:spPr>
              <a:xfrm>
                <a:off x="2120900" y="48006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8" name="TextBox 17"/>
              <p:cNvSpPr txBox="1"/>
              <p:nvPr/>
            </p:nvSpPr>
            <p:spPr>
              <a:xfrm>
                <a:off x="165100" y="59055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sp>
            <p:nvSpPr>
              <p:cNvPr id="19" name="TextBox 18"/>
              <p:cNvSpPr txBox="1"/>
              <p:nvPr/>
            </p:nvSpPr>
            <p:spPr>
              <a:xfrm>
                <a:off x="2654300" y="59182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20" name="TextBox 19"/>
              <p:cNvSpPr txBox="1"/>
              <p:nvPr/>
            </p:nvSpPr>
            <p:spPr>
              <a:xfrm>
                <a:off x="1943100" y="6400800"/>
                <a:ext cx="1016000" cy="369332"/>
              </a:xfrm>
              <a:prstGeom prst="rect">
                <a:avLst/>
              </a:prstGeom>
              <a:noFill/>
            </p:spPr>
            <p:txBody>
              <a:bodyPr vert="horz" rtlCol="0">
                <a:spAutoFit/>
              </a:bodyPr>
              <a:lstStyle/>
              <a:p>
                <a:r>
                  <a:rPr lang="en-GB" smtClean="0">
                    <a:solidFill>
                      <a:srgbClr val="000000"/>
                    </a:solidFill>
                    <a:latin typeface="Trebuchet MS - 24"/>
                  </a:rPr>
                  <a:t>7km</a:t>
                </a:r>
                <a:endParaRPr lang="en-GB">
                  <a:solidFill>
                    <a:srgbClr val="000000"/>
                  </a:solidFill>
                  <a:latin typeface="Trebuchet MS - 24"/>
                </a:endParaRPr>
              </a:p>
            </p:txBody>
          </p:sp>
        </p:grpSp>
        <p:grpSp>
          <p:nvGrpSpPr>
            <p:cNvPr id="28" name="Group 27"/>
            <p:cNvGrpSpPr/>
            <p:nvPr/>
          </p:nvGrpSpPr>
          <p:grpSpPr>
            <a:xfrm>
              <a:off x="5384800" y="4826254"/>
              <a:ext cx="2870200" cy="2286778"/>
              <a:chOff x="5384800" y="4826254"/>
              <a:chExt cx="2870200" cy="2286778"/>
            </a:xfrm>
          </p:grpSpPr>
          <p:sp>
            <p:nvSpPr>
              <p:cNvPr id="22" name="Freeform 21"/>
              <p:cNvSpPr/>
              <p:nvPr/>
            </p:nvSpPr>
            <p:spPr>
              <a:xfrm>
                <a:off x="5676900" y="4902200"/>
                <a:ext cx="2036954" cy="1791082"/>
              </a:xfrm>
              <a:custGeom>
                <a:avLst/>
                <a:gdLst/>
                <a:ahLst/>
                <a:cxnLst/>
                <a:rect l="0" t="0" r="0" b="0"/>
                <a:pathLst>
                  <a:path w="2036954" h="1791082">
                    <a:moveTo>
                      <a:pt x="1018413" y="0"/>
                    </a:moveTo>
                    <a:lnTo>
                      <a:pt x="2036953" y="1791081"/>
                    </a:lnTo>
                    <a:lnTo>
                      <a:pt x="0" y="1791081"/>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6337300" y="6743700"/>
                <a:ext cx="1016000" cy="369332"/>
              </a:xfrm>
              <a:prstGeom prst="rect">
                <a:avLst/>
              </a:prstGeom>
              <a:noFill/>
            </p:spPr>
            <p:txBody>
              <a:bodyPr vert="horz" rtlCol="0">
                <a:spAutoFit/>
              </a:bodyPr>
              <a:lstStyle/>
              <a:p>
                <a:r>
                  <a:rPr lang="en-GB" smtClean="0">
                    <a:solidFill>
                      <a:srgbClr val="000000"/>
                    </a:solidFill>
                    <a:latin typeface="Trebuchet MS - 24"/>
                  </a:rPr>
                  <a:t>6km</a:t>
                </a:r>
                <a:endParaRPr lang="en-GB">
                  <a:solidFill>
                    <a:srgbClr val="000000"/>
                  </a:solidFill>
                  <a:latin typeface="Trebuchet MS - 24"/>
                </a:endParaRPr>
              </a:p>
            </p:txBody>
          </p:sp>
          <p:sp>
            <p:nvSpPr>
              <p:cNvPr id="24" name="TextBox 23"/>
              <p:cNvSpPr txBox="1"/>
              <p:nvPr/>
            </p:nvSpPr>
            <p:spPr>
              <a:xfrm>
                <a:off x="6642100" y="6019800"/>
                <a:ext cx="1016000" cy="369332"/>
              </a:xfrm>
              <a:prstGeom prst="rect">
                <a:avLst/>
              </a:prstGeom>
              <a:noFill/>
            </p:spPr>
            <p:txBody>
              <a:bodyPr vert="horz" rtlCol="0">
                <a:spAutoFit/>
              </a:bodyPr>
              <a:lstStyle/>
              <a:p>
                <a:r>
                  <a:rPr lang="en-GB" smtClean="0">
                    <a:solidFill>
                      <a:srgbClr val="000000"/>
                    </a:solidFill>
                    <a:latin typeface="Trebuchet MS - 24"/>
                  </a:rPr>
                  <a:t>4km</a:t>
                </a:r>
                <a:endParaRPr lang="en-GB">
                  <a:solidFill>
                    <a:srgbClr val="000000"/>
                  </a:solidFill>
                  <a:latin typeface="Trebuchet MS - 24"/>
                </a:endParaRPr>
              </a:p>
            </p:txBody>
          </p:sp>
          <p:cxnSp>
            <p:nvCxnSpPr>
              <p:cNvPr id="25" name="Straight Connector 24"/>
              <p:cNvCxnSpPr/>
              <p:nvPr/>
            </p:nvCxnSpPr>
            <p:spPr>
              <a:xfrm flipV="1">
                <a:off x="6680835" y="4826254"/>
                <a:ext cx="0" cy="1879346"/>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239000" y="55372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sp>
            <p:nvSpPr>
              <p:cNvPr id="27" name="TextBox 26"/>
              <p:cNvSpPr txBox="1"/>
              <p:nvPr/>
            </p:nvSpPr>
            <p:spPr>
              <a:xfrm>
                <a:off x="5384800" y="55499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grpSp>
      </p:grpSp>
      <p:pic>
        <p:nvPicPr>
          <p:cNvPr id="30" name="Picture 29"/>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36000" y="5461000"/>
            <a:ext cx="440817" cy="1202817"/>
          </a:xfrm>
          <a:prstGeom prst="rect">
            <a:avLst/>
          </a:prstGeom>
          <a:solidFill>
            <a:scrgbClr r="0" g="0" b="0">
              <a:alpha val="0"/>
            </a:scrgbClr>
          </a:solidFill>
        </p:spPr>
      </p:pic>
    </p:spTree>
    <p:extLst>
      <p:ext uri="{BB962C8B-B14F-4D97-AF65-F5344CB8AC3E}">
        <p14:creationId xmlns:p14="http://schemas.microsoft.com/office/powerpoint/2010/main" val="282762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63800" y="114300"/>
            <a:ext cx="5334000" cy="507831"/>
          </a:xfrm>
          <a:prstGeom prst="rect">
            <a:avLst/>
          </a:prstGeom>
          <a:noFill/>
        </p:spPr>
        <p:txBody>
          <a:bodyPr vert="horz" rtlCol="0">
            <a:spAutoFit/>
          </a:bodyPr>
          <a:lstStyle/>
          <a:p>
            <a:pPr algn="ctr"/>
            <a:r>
              <a:rPr lang="en-GB" sz="2700" b="1" u="sng" smtClean="0">
                <a:solidFill>
                  <a:srgbClr val="000000"/>
                </a:solidFill>
                <a:latin typeface="Trebuchet MS - 36"/>
              </a:rPr>
              <a:t>Island Salvation!</a:t>
            </a:r>
            <a:endParaRPr lang="en-GB" sz="2700" b="1" u="sng">
              <a:solidFill>
                <a:srgbClr val="000000"/>
              </a:solidFill>
              <a:latin typeface="Trebuchet MS - 36"/>
            </a:endParaRPr>
          </a:p>
        </p:txBody>
      </p:sp>
      <p:pic>
        <p:nvPicPr>
          <p:cNvPr id="3" name="Picture 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039100" y="6578600"/>
            <a:ext cx="1537589" cy="614045"/>
          </a:xfrm>
          <a:prstGeom prst="rect">
            <a:avLst/>
          </a:prstGeom>
          <a:solidFill>
            <a:scrgbClr r="0" g="0" b="0">
              <a:alpha val="0"/>
            </a:scrgbClr>
          </a:solidFill>
        </p:spPr>
      </p:pic>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36000" y="5397500"/>
            <a:ext cx="440817" cy="1202817"/>
          </a:xfrm>
          <a:prstGeom prst="rect">
            <a:avLst/>
          </a:prstGeom>
          <a:solidFill>
            <a:scrgbClr r="0" g="0" b="0">
              <a:alpha val="0"/>
            </a:scrgbClr>
          </a:solidFill>
        </p:spPr>
      </p:pic>
      <p:grpSp>
        <p:nvGrpSpPr>
          <p:cNvPr id="34" name="Group 33"/>
          <p:cNvGrpSpPr/>
          <p:nvPr/>
        </p:nvGrpSpPr>
        <p:grpSpPr>
          <a:xfrm>
            <a:off x="596900" y="2336800"/>
            <a:ext cx="8877300" cy="4788932"/>
            <a:chOff x="596900" y="2336800"/>
            <a:chExt cx="8877300" cy="4788932"/>
          </a:xfrm>
        </p:grpSpPr>
        <p:grpSp>
          <p:nvGrpSpPr>
            <p:cNvPr id="10" name="Group 9"/>
            <p:cNvGrpSpPr/>
            <p:nvPr/>
          </p:nvGrpSpPr>
          <p:grpSpPr>
            <a:xfrm>
              <a:off x="596900" y="2400300"/>
              <a:ext cx="3730118" cy="1698118"/>
              <a:chOff x="596900" y="2400300"/>
              <a:chExt cx="3730118" cy="1698118"/>
            </a:xfrm>
          </p:grpSpPr>
          <p:sp>
            <p:nvSpPr>
              <p:cNvPr id="5" name="Freeform 4"/>
              <p:cNvSpPr/>
              <p:nvPr/>
            </p:nvSpPr>
            <p:spPr>
              <a:xfrm>
                <a:off x="1104900" y="2794000"/>
                <a:ext cx="3222118" cy="1304418"/>
              </a:xfrm>
              <a:custGeom>
                <a:avLst/>
                <a:gdLst/>
                <a:ahLst/>
                <a:cxnLst/>
                <a:rect l="0" t="0" r="0" b="0"/>
                <a:pathLst>
                  <a:path w="3222118" h="1304418">
                    <a:moveTo>
                      <a:pt x="0" y="1304417"/>
                    </a:moveTo>
                    <a:lnTo>
                      <a:pt x="724916" y="0"/>
                    </a:lnTo>
                    <a:lnTo>
                      <a:pt x="3222117" y="0"/>
                    </a:lnTo>
                    <a:lnTo>
                      <a:pt x="2497201" y="130441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311400" y="32258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cxnSp>
            <p:nvCxnSpPr>
              <p:cNvPr id="7" name="Straight Connector 6"/>
              <p:cNvCxnSpPr/>
              <p:nvPr/>
            </p:nvCxnSpPr>
            <p:spPr>
              <a:xfrm flipV="1">
                <a:off x="2365756" y="2825623"/>
                <a:ext cx="0" cy="1251077"/>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89200" y="24003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9" name="TextBox 8"/>
              <p:cNvSpPr txBox="1"/>
              <p:nvPr/>
            </p:nvSpPr>
            <p:spPr>
              <a:xfrm>
                <a:off x="596900" y="3136900"/>
                <a:ext cx="1168400" cy="369332"/>
              </a:xfrm>
              <a:prstGeom prst="rect">
                <a:avLst/>
              </a:prstGeom>
              <a:noFill/>
            </p:spPr>
            <p:txBody>
              <a:bodyPr vert="horz" rtlCol="0">
                <a:spAutoFit/>
              </a:bodyPr>
              <a:lstStyle/>
              <a:p>
                <a:r>
                  <a:rPr lang="en-GB" smtClean="0">
                    <a:solidFill>
                      <a:srgbClr val="000000"/>
                    </a:solidFill>
                    <a:latin typeface="Trebuchet MS - 24"/>
                  </a:rPr>
                  <a:t>13km</a:t>
                </a:r>
                <a:endParaRPr lang="en-GB">
                  <a:solidFill>
                    <a:srgbClr val="000000"/>
                  </a:solidFill>
                  <a:latin typeface="Trebuchet MS - 24"/>
                </a:endParaRPr>
              </a:p>
            </p:txBody>
          </p:sp>
        </p:grpSp>
        <p:grpSp>
          <p:nvGrpSpPr>
            <p:cNvPr id="22" name="Group 21"/>
            <p:cNvGrpSpPr/>
            <p:nvPr/>
          </p:nvGrpSpPr>
          <p:grpSpPr>
            <a:xfrm>
              <a:off x="5016500" y="2336800"/>
              <a:ext cx="4457700" cy="2185432"/>
              <a:chOff x="5016500" y="2336800"/>
              <a:chExt cx="4457700" cy="2185432"/>
            </a:xfrm>
          </p:grpSpPr>
          <p:grpSp>
            <p:nvGrpSpPr>
              <p:cNvPr id="15" name="Group 14"/>
              <p:cNvGrpSpPr/>
              <p:nvPr/>
            </p:nvGrpSpPr>
            <p:grpSpPr>
              <a:xfrm>
                <a:off x="5511800" y="2743200"/>
                <a:ext cx="3228468" cy="1381380"/>
                <a:chOff x="5511800" y="2743200"/>
                <a:chExt cx="3228468" cy="1381380"/>
              </a:xfrm>
            </p:grpSpPr>
            <p:sp>
              <p:nvSpPr>
                <p:cNvPr id="11" name="Freeform 10"/>
                <p:cNvSpPr/>
                <p:nvPr/>
              </p:nvSpPr>
              <p:spPr>
                <a:xfrm flipV="1">
                  <a:off x="6355842" y="2743200"/>
                  <a:ext cx="1552957" cy="1351535"/>
                </a:xfrm>
                <a:custGeom>
                  <a:avLst/>
                  <a:gdLst/>
                  <a:ahLst/>
                  <a:cxnLst/>
                  <a:rect l="0" t="0" r="0" b="0"/>
                  <a:pathLst>
                    <a:path w="1552957" h="1351535">
                      <a:moveTo>
                        <a:pt x="1552956" y="1350137"/>
                      </a:moveTo>
                      <a:lnTo>
                        <a:pt x="0" y="1351534"/>
                      </a:lnTo>
                      <a:lnTo>
                        <a:pt x="776986"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p:cNvSpPr/>
                <p:nvPr/>
              </p:nvSpPr>
              <p:spPr>
                <a:xfrm>
                  <a:off x="7187311" y="2772918"/>
                  <a:ext cx="1552957" cy="1351535"/>
                </a:xfrm>
                <a:custGeom>
                  <a:avLst/>
                  <a:gdLst/>
                  <a:ahLst/>
                  <a:cxnLst/>
                  <a:rect l="0" t="0" r="0" b="0"/>
                  <a:pathLst>
                    <a:path w="1552957" h="1351535">
                      <a:moveTo>
                        <a:pt x="1552956" y="1350264"/>
                      </a:moveTo>
                      <a:lnTo>
                        <a:pt x="0" y="1351534"/>
                      </a:lnTo>
                      <a:lnTo>
                        <a:pt x="776986"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12"/>
                <p:cNvSpPr/>
                <p:nvPr/>
              </p:nvSpPr>
              <p:spPr>
                <a:xfrm>
                  <a:off x="5511800" y="2772918"/>
                  <a:ext cx="1552957" cy="1351662"/>
                </a:xfrm>
                <a:custGeom>
                  <a:avLst/>
                  <a:gdLst/>
                  <a:ahLst/>
                  <a:cxnLst/>
                  <a:rect l="0" t="0" r="0" b="0"/>
                  <a:pathLst>
                    <a:path w="1552957" h="1351662">
                      <a:moveTo>
                        <a:pt x="1552956" y="1350518"/>
                      </a:moveTo>
                      <a:lnTo>
                        <a:pt x="0" y="1351661"/>
                      </a:lnTo>
                      <a:lnTo>
                        <a:pt x="777113"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6299200" y="2794000"/>
                  <a:ext cx="1653668" cy="1298068"/>
                </a:xfrm>
                <a:custGeom>
                  <a:avLst/>
                  <a:gdLst/>
                  <a:ahLst/>
                  <a:cxnLst/>
                  <a:rect l="0" t="0" r="0" b="0"/>
                  <a:pathLst>
                    <a:path w="1653668" h="1298068">
                      <a:moveTo>
                        <a:pt x="0" y="0"/>
                      </a:moveTo>
                      <a:lnTo>
                        <a:pt x="1653667" y="0"/>
                      </a:lnTo>
                      <a:lnTo>
                        <a:pt x="1653667" y="1298067"/>
                      </a:lnTo>
                      <a:lnTo>
                        <a:pt x="0" y="12980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6" name="Straight Connector 15"/>
              <p:cNvCxnSpPr/>
              <p:nvPr/>
            </p:nvCxnSpPr>
            <p:spPr>
              <a:xfrm flipV="1">
                <a:off x="6704076" y="2770886"/>
                <a:ext cx="0" cy="1331214"/>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642100" y="32766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8" name="TextBox 17"/>
              <p:cNvSpPr txBox="1"/>
              <p:nvPr/>
            </p:nvSpPr>
            <p:spPr>
              <a:xfrm>
                <a:off x="6642100" y="23368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9" name="TextBox 18"/>
              <p:cNvSpPr txBox="1"/>
              <p:nvPr/>
            </p:nvSpPr>
            <p:spPr>
              <a:xfrm>
                <a:off x="6654800" y="4152900"/>
                <a:ext cx="1168400" cy="369332"/>
              </a:xfrm>
              <a:prstGeom prst="rect">
                <a:avLst/>
              </a:prstGeom>
              <a:noFill/>
            </p:spPr>
            <p:txBody>
              <a:bodyPr vert="horz" rtlCol="0">
                <a:spAutoFit/>
              </a:bodyPr>
              <a:lstStyle/>
              <a:p>
                <a:r>
                  <a:rPr lang="en-GB" smtClean="0">
                    <a:solidFill>
                      <a:srgbClr val="000000"/>
                    </a:solidFill>
                    <a:latin typeface="Trebuchet MS - 24"/>
                  </a:rPr>
                  <a:t>30km</a:t>
                </a:r>
                <a:endParaRPr lang="en-GB">
                  <a:solidFill>
                    <a:srgbClr val="000000"/>
                  </a:solidFill>
                  <a:latin typeface="Trebuchet MS - 24"/>
                </a:endParaRPr>
              </a:p>
            </p:txBody>
          </p:sp>
          <p:sp>
            <p:nvSpPr>
              <p:cNvPr id="20" name="TextBox 19"/>
              <p:cNvSpPr txBox="1"/>
              <p:nvPr/>
            </p:nvSpPr>
            <p:spPr>
              <a:xfrm>
                <a:off x="8305800" y="31496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21" name="TextBox 20"/>
              <p:cNvSpPr txBox="1"/>
              <p:nvPr/>
            </p:nvSpPr>
            <p:spPr>
              <a:xfrm>
                <a:off x="5016500" y="31623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grpSp>
        <p:grpSp>
          <p:nvGrpSpPr>
            <p:cNvPr id="26" name="Group 25"/>
            <p:cNvGrpSpPr/>
            <p:nvPr/>
          </p:nvGrpSpPr>
          <p:grpSpPr>
            <a:xfrm>
              <a:off x="1333500" y="5105400"/>
              <a:ext cx="2082800" cy="1925828"/>
              <a:chOff x="1333500" y="5105400"/>
              <a:chExt cx="2082800" cy="1925828"/>
            </a:xfrm>
          </p:grpSpPr>
          <p:sp>
            <p:nvSpPr>
              <p:cNvPr id="23" name="Oval 22"/>
              <p:cNvSpPr/>
              <p:nvPr/>
            </p:nvSpPr>
            <p:spPr>
              <a:xfrm>
                <a:off x="1333500" y="5105400"/>
                <a:ext cx="2016506" cy="1925828"/>
              </a:xfrm>
              <a:prstGeom prst="ellipse">
                <a:avLst/>
              </a:pr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400300" y="5715000"/>
                <a:ext cx="1016000" cy="369332"/>
              </a:xfrm>
              <a:prstGeom prst="rect">
                <a:avLst/>
              </a:prstGeom>
              <a:noFill/>
            </p:spPr>
            <p:txBody>
              <a:bodyPr vert="horz" rtlCol="0">
                <a:spAutoFit/>
              </a:bodyPr>
              <a:lstStyle/>
              <a:p>
                <a:r>
                  <a:rPr lang="en-GB" smtClean="0">
                    <a:solidFill>
                      <a:srgbClr val="000000"/>
                    </a:solidFill>
                    <a:latin typeface="Trebuchet MS - 24"/>
                  </a:rPr>
                  <a:t>9km</a:t>
                </a:r>
                <a:endParaRPr lang="en-GB">
                  <a:solidFill>
                    <a:srgbClr val="000000"/>
                  </a:solidFill>
                  <a:latin typeface="Trebuchet MS - 24"/>
                </a:endParaRPr>
              </a:p>
            </p:txBody>
          </p:sp>
          <p:cxnSp>
            <p:nvCxnSpPr>
              <p:cNvPr id="25" name="Straight Connector 24"/>
              <p:cNvCxnSpPr/>
              <p:nvPr/>
            </p:nvCxnSpPr>
            <p:spPr>
              <a:xfrm>
                <a:off x="2338197" y="6091047"/>
                <a:ext cx="998601" cy="0"/>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5105400" y="4813300"/>
              <a:ext cx="2187068" cy="2312432"/>
              <a:chOff x="5105400" y="4813300"/>
              <a:chExt cx="2187068" cy="2312432"/>
            </a:xfrm>
          </p:grpSpPr>
          <p:grpSp>
            <p:nvGrpSpPr>
              <p:cNvPr id="30" name="Group 29"/>
              <p:cNvGrpSpPr/>
              <p:nvPr/>
            </p:nvGrpSpPr>
            <p:grpSpPr>
              <a:xfrm>
                <a:off x="5969000" y="4813300"/>
                <a:ext cx="1323468" cy="1920368"/>
                <a:chOff x="5969000" y="4813300"/>
                <a:chExt cx="1323468" cy="1920368"/>
              </a:xfrm>
            </p:grpSpPr>
            <p:sp>
              <p:nvSpPr>
                <p:cNvPr id="27" name="Oval 26"/>
                <p:cNvSpPr/>
                <p:nvPr/>
              </p:nvSpPr>
              <p:spPr>
                <a:xfrm>
                  <a:off x="5981700" y="4813300"/>
                  <a:ext cx="1290574" cy="1229360"/>
                </a:xfrm>
                <a:prstGeom prst="ellipse">
                  <a:avLst/>
                </a:pr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5969000" y="5410200"/>
                  <a:ext cx="1323468" cy="1323468"/>
                </a:xfrm>
                <a:custGeom>
                  <a:avLst/>
                  <a:gdLst/>
                  <a:ahLst/>
                  <a:cxnLst/>
                  <a:rect l="0" t="0" r="0" b="0"/>
                  <a:pathLst>
                    <a:path w="1323468" h="1323468">
                      <a:moveTo>
                        <a:pt x="0" y="0"/>
                      </a:moveTo>
                      <a:lnTo>
                        <a:pt x="1323467" y="0"/>
                      </a:lnTo>
                      <a:lnTo>
                        <a:pt x="1323467" y="1323467"/>
                      </a:lnTo>
                      <a:lnTo>
                        <a:pt x="0" y="132346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a:off x="6019800" y="5334000"/>
                  <a:ext cx="1209168" cy="1209168"/>
                </a:xfrm>
                <a:custGeom>
                  <a:avLst/>
                  <a:gdLst/>
                  <a:ahLst/>
                  <a:cxnLst/>
                  <a:rect l="0" t="0" r="0" b="0"/>
                  <a:pathLst>
                    <a:path w="1209168" h="1209168">
                      <a:moveTo>
                        <a:pt x="0" y="0"/>
                      </a:moveTo>
                      <a:lnTo>
                        <a:pt x="1209167" y="0"/>
                      </a:lnTo>
                      <a:lnTo>
                        <a:pt x="1209167" y="1209167"/>
                      </a:lnTo>
                      <a:lnTo>
                        <a:pt x="0" y="12091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1" name="TextBox 30"/>
              <p:cNvSpPr txBox="1"/>
              <p:nvPr/>
            </p:nvSpPr>
            <p:spPr>
              <a:xfrm>
                <a:off x="6273800" y="67564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32" name="TextBox 31"/>
              <p:cNvSpPr txBox="1"/>
              <p:nvPr/>
            </p:nvSpPr>
            <p:spPr>
              <a:xfrm>
                <a:off x="5105400" y="59182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grpSp>
      </p:grpSp>
      <p:sp>
        <p:nvSpPr>
          <p:cNvPr id="35" name="TextBox 34"/>
          <p:cNvSpPr txBox="1"/>
          <p:nvPr/>
        </p:nvSpPr>
        <p:spPr>
          <a:xfrm>
            <a:off x="241300" y="774700"/>
            <a:ext cx="9575800" cy="646331"/>
          </a:xfrm>
          <a:prstGeom prst="rect">
            <a:avLst/>
          </a:prstGeom>
          <a:noFill/>
        </p:spPr>
        <p:txBody>
          <a:bodyPr vert="horz" rtlCol="0">
            <a:spAutoFit/>
          </a:bodyPr>
          <a:lstStyle/>
          <a:p>
            <a:pPr algn="ctr"/>
            <a:r>
              <a:rPr lang="en-GB" smtClean="0">
                <a:solidFill>
                  <a:srgbClr val="000000"/>
                </a:solidFill>
                <a:latin typeface="Trebuchet MS - 24"/>
              </a:rPr>
              <a:t>Each survivor requires 3km</a:t>
            </a:r>
            <a:r>
              <a:rPr lang="en-GB" sz="1200" baseline="70000" smtClean="0">
                <a:solidFill>
                  <a:srgbClr val="000000"/>
                </a:solidFill>
                <a:latin typeface="Trebuchet MS - 24"/>
              </a:rPr>
              <a:t>2</a:t>
            </a:r>
            <a:r>
              <a:rPr lang="en-GB" smtClean="0">
                <a:solidFill>
                  <a:srgbClr val="000000"/>
                </a:solidFill>
                <a:latin typeface="Trebuchet MS - 24"/>
              </a:rPr>
              <a:t> to grow enough food to survive. Using this information calculate how many survivors Deputy Crimes can put on each island?</a:t>
            </a:r>
            <a:endParaRPr lang="en-GB">
              <a:solidFill>
                <a:srgbClr val="000000"/>
              </a:solidFill>
              <a:latin typeface="Trebuchet MS - 24"/>
            </a:endParaRPr>
          </a:p>
        </p:txBody>
      </p:sp>
    </p:spTree>
    <p:extLst>
      <p:ext uri="{BB962C8B-B14F-4D97-AF65-F5344CB8AC3E}">
        <p14:creationId xmlns:p14="http://schemas.microsoft.com/office/powerpoint/2010/main" val="661802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63800" y="177800"/>
            <a:ext cx="5359400" cy="507831"/>
          </a:xfrm>
          <a:prstGeom prst="rect">
            <a:avLst/>
          </a:prstGeom>
          <a:noFill/>
        </p:spPr>
        <p:txBody>
          <a:bodyPr vert="horz" rtlCol="0">
            <a:spAutoFit/>
          </a:bodyPr>
          <a:lstStyle/>
          <a:p>
            <a:pPr algn="ctr"/>
            <a:r>
              <a:rPr lang="en-GB" sz="2700" b="1" u="sng" smtClean="0">
                <a:solidFill>
                  <a:srgbClr val="000000"/>
                </a:solidFill>
                <a:latin typeface="Trebuchet MS - 36"/>
              </a:rPr>
              <a:t>Island Protection!</a:t>
            </a:r>
            <a:endParaRPr lang="en-GB" sz="2700" b="1" u="sng">
              <a:solidFill>
                <a:srgbClr val="000000"/>
              </a:solidFill>
              <a:latin typeface="Trebuchet MS - 36"/>
            </a:endParaRPr>
          </a:p>
        </p:txBody>
      </p:sp>
      <p:pic>
        <p:nvPicPr>
          <p:cNvPr id="3" name="Picture 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039100" y="6642100"/>
            <a:ext cx="1537589" cy="614045"/>
          </a:xfrm>
          <a:prstGeom prst="rect">
            <a:avLst/>
          </a:prstGeom>
          <a:solidFill>
            <a:scrgbClr r="0" g="0" b="0">
              <a:alpha val="0"/>
            </a:scrgbClr>
          </a:solidFill>
        </p:spPr>
      </p:pic>
      <p:grpSp>
        <p:nvGrpSpPr>
          <p:cNvPr id="28" name="Group 27"/>
          <p:cNvGrpSpPr/>
          <p:nvPr/>
        </p:nvGrpSpPr>
        <p:grpSpPr>
          <a:xfrm>
            <a:off x="165100" y="2286000"/>
            <a:ext cx="8089900" cy="4827032"/>
            <a:chOff x="165100" y="2286000"/>
            <a:chExt cx="8089900" cy="4827032"/>
          </a:xfrm>
        </p:grpSpPr>
        <p:grpSp>
          <p:nvGrpSpPr>
            <p:cNvPr id="7" name="Group 6"/>
            <p:cNvGrpSpPr/>
            <p:nvPr/>
          </p:nvGrpSpPr>
          <p:grpSpPr>
            <a:xfrm>
              <a:off x="787400" y="2286000"/>
              <a:ext cx="2574418" cy="2231518"/>
              <a:chOff x="787400" y="2286000"/>
              <a:chExt cx="2574418" cy="2231518"/>
            </a:xfrm>
          </p:grpSpPr>
          <p:sp>
            <p:nvSpPr>
              <p:cNvPr id="4" name="Freeform 3"/>
              <p:cNvSpPr/>
              <p:nvPr/>
            </p:nvSpPr>
            <p:spPr>
              <a:xfrm>
                <a:off x="1549400" y="2705100"/>
                <a:ext cx="1812418" cy="1812418"/>
              </a:xfrm>
              <a:custGeom>
                <a:avLst/>
                <a:gdLst/>
                <a:ahLst/>
                <a:cxnLst/>
                <a:rect l="0" t="0" r="0" b="0"/>
                <a:pathLst>
                  <a:path w="1812418" h="1812418">
                    <a:moveTo>
                      <a:pt x="0" y="0"/>
                    </a:moveTo>
                    <a:lnTo>
                      <a:pt x="1812417" y="0"/>
                    </a:lnTo>
                    <a:lnTo>
                      <a:pt x="1812417" y="1812417"/>
                    </a:lnTo>
                    <a:lnTo>
                      <a:pt x="0" y="181241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787400" y="34036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6" name="TextBox 5"/>
              <p:cNvSpPr txBox="1"/>
              <p:nvPr/>
            </p:nvSpPr>
            <p:spPr>
              <a:xfrm>
                <a:off x="2070100" y="22860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grpSp>
        <p:grpSp>
          <p:nvGrpSpPr>
            <p:cNvPr id="11" name="Group 10"/>
            <p:cNvGrpSpPr/>
            <p:nvPr/>
          </p:nvGrpSpPr>
          <p:grpSpPr>
            <a:xfrm>
              <a:off x="4368800" y="2768600"/>
              <a:ext cx="3812668" cy="1513968"/>
              <a:chOff x="4368800" y="2768600"/>
              <a:chExt cx="3812668" cy="1513968"/>
            </a:xfrm>
          </p:grpSpPr>
          <p:sp>
            <p:nvSpPr>
              <p:cNvPr id="8" name="Freeform 7"/>
              <p:cNvSpPr/>
              <p:nvPr/>
            </p:nvSpPr>
            <p:spPr>
              <a:xfrm>
                <a:off x="5105400" y="3175000"/>
                <a:ext cx="3076068" cy="1107568"/>
              </a:xfrm>
              <a:custGeom>
                <a:avLst/>
                <a:gdLst/>
                <a:ahLst/>
                <a:cxnLst/>
                <a:rect l="0" t="0" r="0" b="0"/>
                <a:pathLst>
                  <a:path w="3076068" h="1107568">
                    <a:moveTo>
                      <a:pt x="0" y="0"/>
                    </a:moveTo>
                    <a:lnTo>
                      <a:pt x="3076067" y="0"/>
                    </a:lnTo>
                    <a:lnTo>
                      <a:pt x="3076067" y="1107567"/>
                    </a:lnTo>
                    <a:lnTo>
                      <a:pt x="0" y="11075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368800" y="34798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sp>
            <p:nvSpPr>
              <p:cNvPr id="10" name="TextBox 9"/>
              <p:cNvSpPr txBox="1"/>
              <p:nvPr/>
            </p:nvSpPr>
            <p:spPr>
              <a:xfrm>
                <a:off x="6273800" y="2768600"/>
                <a:ext cx="1168400" cy="369332"/>
              </a:xfrm>
              <a:prstGeom prst="rect">
                <a:avLst/>
              </a:prstGeom>
              <a:noFill/>
            </p:spPr>
            <p:txBody>
              <a:bodyPr vert="horz" rtlCol="0">
                <a:spAutoFit/>
              </a:bodyPr>
              <a:lstStyle/>
              <a:p>
                <a:r>
                  <a:rPr lang="en-GB" smtClean="0">
                    <a:solidFill>
                      <a:srgbClr val="000000"/>
                    </a:solidFill>
                    <a:latin typeface="Trebuchet MS - 24"/>
                  </a:rPr>
                  <a:t>11km</a:t>
                </a:r>
                <a:endParaRPr lang="en-GB">
                  <a:solidFill>
                    <a:srgbClr val="000000"/>
                  </a:solidFill>
                  <a:latin typeface="Trebuchet MS - 24"/>
                </a:endParaRPr>
              </a:p>
            </p:txBody>
          </p:sp>
        </p:grpSp>
        <p:grpSp>
          <p:nvGrpSpPr>
            <p:cNvPr id="20" name="Group 19"/>
            <p:cNvGrpSpPr/>
            <p:nvPr/>
          </p:nvGrpSpPr>
          <p:grpSpPr>
            <a:xfrm>
              <a:off x="165100" y="4800600"/>
              <a:ext cx="3952368" cy="2250568"/>
              <a:chOff x="165100" y="4800600"/>
              <a:chExt cx="3952368" cy="2250568"/>
            </a:xfrm>
          </p:grpSpPr>
          <p:grpSp>
            <p:nvGrpSpPr>
              <p:cNvPr id="15" name="Group 14"/>
              <p:cNvGrpSpPr/>
              <p:nvPr/>
            </p:nvGrpSpPr>
            <p:grpSpPr>
              <a:xfrm>
                <a:off x="1054100" y="5194300"/>
                <a:ext cx="3063368" cy="1856868"/>
                <a:chOff x="1054100" y="5194300"/>
                <a:chExt cx="3063368" cy="1856868"/>
              </a:xfrm>
            </p:grpSpPr>
            <p:sp>
              <p:nvSpPr>
                <p:cNvPr id="12" name="Freeform 11"/>
                <p:cNvSpPr/>
                <p:nvPr/>
              </p:nvSpPr>
              <p:spPr>
                <a:xfrm>
                  <a:off x="1917700" y="5194300"/>
                  <a:ext cx="2199768" cy="701168"/>
                </a:xfrm>
                <a:custGeom>
                  <a:avLst/>
                  <a:gdLst/>
                  <a:ahLst/>
                  <a:cxnLst/>
                  <a:rect l="0" t="0" r="0" b="0"/>
                  <a:pathLst>
                    <a:path w="2199768" h="701168">
                      <a:moveTo>
                        <a:pt x="0" y="0"/>
                      </a:moveTo>
                      <a:lnTo>
                        <a:pt x="2199767" y="0"/>
                      </a:lnTo>
                      <a:lnTo>
                        <a:pt x="2199767" y="701167"/>
                      </a:lnTo>
                      <a:lnTo>
                        <a:pt x="0" y="7011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12"/>
                <p:cNvSpPr/>
                <p:nvPr/>
              </p:nvSpPr>
              <p:spPr>
                <a:xfrm>
                  <a:off x="1054100" y="5194300"/>
                  <a:ext cx="853568" cy="1856868"/>
                </a:xfrm>
                <a:custGeom>
                  <a:avLst/>
                  <a:gdLst/>
                  <a:ahLst/>
                  <a:cxnLst/>
                  <a:rect l="0" t="0" r="0" b="0"/>
                  <a:pathLst>
                    <a:path w="853568" h="1856868">
                      <a:moveTo>
                        <a:pt x="0" y="0"/>
                      </a:moveTo>
                      <a:lnTo>
                        <a:pt x="853567" y="0"/>
                      </a:lnTo>
                      <a:lnTo>
                        <a:pt x="853567" y="1856867"/>
                      </a:lnTo>
                      <a:lnTo>
                        <a:pt x="0" y="1856867"/>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1701800" y="5270500"/>
                  <a:ext cx="555118" cy="555118"/>
                </a:xfrm>
                <a:custGeom>
                  <a:avLst/>
                  <a:gdLst/>
                  <a:ahLst/>
                  <a:cxnLst/>
                  <a:rect l="0" t="0" r="0" b="0"/>
                  <a:pathLst>
                    <a:path w="555118" h="555118">
                      <a:moveTo>
                        <a:pt x="0" y="0"/>
                      </a:moveTo>
                      <a:lnTo>
                        <a:pt x="555117" y="0"/>
                      </a:lnTo>
                      <a:lnTo>
                        <a:pt x="555117" y="555117"/>
                      </a:lnTo>
                      <a:lnTo>
                        <a:pt x="0" y="55511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TextBox 15"/>
              <p:cNvSpPr txBox="1"/>
              <p:nvPr/>
            </p:nvSpPr>
            <p:spPr>
              <a:xfrm>
                <a:off x="2120900" y="48006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7" name="TextBox 16"/>
              <p:cNvSpPr txBox="1"/>
              <p:nvPr/>
            </p:nvSpPr>
            <p:spPr>
              <a:xfrm>
                <a:off x="165100" y="59055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sp>
            <p:nvSpPr>
              <p:cNvPr id="18" name="TextBox 17"/>
              <p:cNvSpPr txBox="1"/>
              <p:nvPr/>
            </p:nvSpPr>
            <p:spPr>
              <a:xfrm>
                <a:off x="2654300" y="59182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19" name="TextBox 18"/>
              <p:cNvSpPr txBox="1"/>
              <p:nvPr/>
            </p:nvSpPr>
            <p:spPr>
              <a:xfrm>
                <a:off x="1943100" y="6400800"/>
                <a:ext cx="1016000" cy="369332"/>
              </a:xfrm>
              <a:prstGeom prst="rect">
                <a:avLst/>
              </a:prstGeom>
              <a:noFill/>
            </p:spPr>
            <p:txBody>
              <a:bodyPr vert="horz" rtlCol="0">
                <a:spAutoFit/>
              </a:bodyPr>
              <a:lstStyle/>
              <a:p>
                <a:r>
                  <a:rPr lang="en-GB" smtClean="0">
                    <a:solidFill>
                      <a:srgbClr val="000000"/>
                    </a:solidFill>
                    <a:latin typeface="Trebuchet MS - 24"/>
                  </a:rPr>
                  <a:t>7km</a:t>
                </a:r>
                <a:endParaRPr lang="en-GB">
                  <a:solidFill>
                    <a:srgbClr val="000000"/>
                  </a:solidFill>
                  <a:latin typeface="Trebuchet MS - 24"/>
                </a:endParaRPr>
              </a:p>
            </p:txBody>
          </p:sp>
        </p:grpSp>
        <p:grpSp>
          <p:nvGrpSpPr>
            <p:cNvPr id="27" name="Group 26"/>
            <p:cNvGrpSpPr/>
            <p:nvPr/>
          </p:nvGrpSpPr>
          <p:grpSpPr>
            <a:xfrm>
              <a:off x="5384800" y="4826254"/>
              <a:ext cx="2870200" cy="2286778"/>
              <a:chOff x="5384800" y="4826254"/>
              <a:chExt cx="2870200" cy="2286778"/>
            </a:xfrm>
          </p:grpSpPr>
          <p:sp>
            <p:nvSpPr>
              <p:cNvPr id="21" name="Freeform 20"/>
              <p:cNvSpPr/>
              <p:nvPr/>
            </p:nvSpPr>
            <p:spPr>
              <a:xfrm>
                <a:off x="5676900" y="4902200"/>
                <a:ext cx="2036954" cy="1791082"/>
              </a:xfrm>
              <a:custGeom>
                <a:avLst/>
                <a:gdLst/>
                <a:ahLst/>
                <a:cxnLst/>
                <a:rect l="0" t="0" r="0" b="0"/>
                <a:pathLst>
                  <a:path w="2036954" h="1791082">
                    <a:moveTo>
                      <a:pt x="1018413" y="0"/>
                    </a:moveTo>
                    <a:lnTo>
                      <a:pt x="2036953" y="1791081"/>
                    </a:lnTo>
                    <a:lnTo>
                      <a:pt x="0" y="1791081"/>
                    </a:lnTo>
                    <a:close/>
                  </a:path>
                </a:pathLst>
              </a:custGeom>
              <a:solidFill>
                <a:srgbClr val="32CD32"/>
              </a:solidFill>
              <a:ln w="1270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6337300" y="6743700"/>
                <a:ext cx="1016000" cy="369332"/>
              </a:xfrm>
              <a:prstGeom prst="rect">
                <a:avLst/>
              </a:prstGeom>
              <a:noFill/>
            </p:spPr>
            <p:txBody>
              <a:bodyPr vert="horz" rtlCol="0">
                <a:spAutoFit/>
              </a:bodyPr>
              <a:lstStyle/>
              <a:p>
                <a:r>
                  <a:rPr lang="en-GB" smtClean="0">
                    <a:solidFill>
                      <a:srgbClr val="000000"/>
                    </a:solidFill>
                    <a:latin typeface="Trebuchet MS - 24"/>
                  </a:rPr>
                  <a:t>6km</a:t>
                </a:r>
                <a:endParaRPr lang="en-GB">
                  <a:solidFill>
                    <a:srgbClr val="000000"/>
                  </a:solidFill>
                  <a:latin typeface="Trebuchet MS - 24"/>
                </a:endParaRPr>
              </a:p>
            </p:txBody>
          </p:sp>
          <p:sp>
            <p:nvSpPr>
              <p:cNvPr id="23" name="TextBox 22"/>
              <p:cNvSpPr txBox="1"/>
              <p:nvPr/>
            </p:nvSpPr>
            <p:spPr>
              <a:xfrm>
                <a:off x="6642100" y="6019800"/>
                <a:ext cx="1016000" cy="369332"/>
              </a:xfrm>
              <a:prstGeom prst="rect">
                <a:avLst/>
              </a:prstGeom>
              <a:noFill/>
            </p:spPr>
            <p:txBody>
              <a:bodyPr vert="horz" rtlCol="0">
                <a:spAutoFit/>
              </a:bodyPr>
              <a:lstStyle/>
              <a:p>
                <a:r>
                  <a:rPr lang="en-GB" smtClean="0">
                    <a:solidFill>
                      <a:srgbClr val="000000"/>
                    </a:solidFill>
                    <a:latin typeface="Trebuchet MS - 24"/>
                  </a:rPr>
                  <a:t>4km</a:t>
                </a:r>
                <a:endParaRPr lang="en-GB">
                  <a:solidFill>
                    <a:srgbClr val="000000"/>
                  </a:solidFill>
                  <a:latin typeface="Trebuchet MS - 24"/>
                </a:endParaRPr>
              </a:p>
            </p:txBody>
          </p:sp>
          <p:cxnSp>
            <p:nvCxnSpPr>
              <p:cNvPr id="24" name="Straight Connector 23"/>
              <p:cNvCxnSpPr/>
              <p:nvPr/>
            </p:nvCxnSpPr>
            <p:spPr>
              <a:xfrm flipV="1">
                <a:off x="6680835" y="4826254"/>
                <a:ext cx="0" cy="1879346"/>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239000" y="55372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sp>
            <p:nvSpPr>
              <p:cNvPr id="26" name="TextBox 25"/>
              <p:cNvSpPr txBox="1"/>
              <p:nvPr/>
            </p:nvSpPr>
            <p:spPr>
              <a:xfrm>
                <a:off x="5384800" y="5549900"/>
                <a:ext cx="1016000" cy="369332"/>
              </a:xfrm>
              <a:prstGeom prst="rect">
                <a:avLst/>
              </a:prstGeom>
              <a:noFill/>
            </p:spPr>
            <p:txBody>
              <a:bodyPr vert="horz" rtlCol="0">
                <a:spAutoFit/>
              </a:bodyPr>
              <a:lstStyle/>
              <a:p>
                <a:r>
                  <a:rPr lang="en-GB" smtClean="0">
                    <a:solidFill>
                      <a:srgbClr val="000000"/>
                    </a:solidFill>
                    <a:latin typeface="Trebuchet MS - 24"/>
                  </a:rPr>
                  <a:t>5km</a:t>
                </a:r>
                <a:endParaRPr lang="en-GB">
                  <a:solidFill>
                    <a:srgbClr val="000000"/>
                  </a:solidFill>
                  <a:latin typeface="Trebuchet MS - 24"/>
                </a:endParaRPr>
              </a:p>
            </p:txBody>
          </p:sp>
        </p:grpSp>
      </p:grpSp>
      <p:pic>
        <p:nvPicPr>
          <p:cNvPr id="29" name="Picture 2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36000" y="5461000"/>
            <a:ext cx="440817" cy="1202817"/>
          </a:xfrm>
          <a:prstGeom prst="rect">
            <a:avLst/>
          </a:prstGeom>
          <a:solidFill>
            <a:scrgbClr r="0" g="0" b="0">
              <a:alpha val="0"/>
            </a:scrgbClr>
          </a:solidFill>
        </p:spPr>
      </p:pic>
      <p:sp>
        <p:nvSpPr>
          <p:cNvPr id="30" name="TextBox 29"/>
          <p:cNvSpPr txBox="1"/>
          <p:nvPr/>
        </p:nvSpPr>
        <p:spPr>
          <a:xfrm>
            <a:off x="304800" y="774700"/>
            <a:ext cx="9626600" cy="923330"/>
          </a:xfrm>
          <a:prstGeom prst="rect">
            <a:avLst/>
          </a:prstGeom>
          <a:noFill/>
        </p:spPr>
        <p:txBody>
          <a:bodyPr vert="horz" rtlCol="0">
            <a:spAutoFit/>
          </a:bodyPr>
          <a:lstStyle/>
          <a:p>
            <a:pPr algn="ctr"/>
            <a:r>
              <a:rPr lang="en-GB" smtClean="0">
                <a:solidFill>
                  <a:srgbClr val="000000"/>
                </a:solidFill>
                <a:latin typeface="Trebuchet MS - 24"/>
              </a:rPr>
              <a:t>Word has arrived from the zombie infested mainland that the shufflers and nibblers have worked out how to use boats and are mounting an invasion. Each island needs perimeter fencing to keep them out. How much fencing does each island need?</a:t>
            </a:r>
            <a:endParaRPr lang="en-GB">
              <a:solidFill>
                <a:srgbClr val="000000"/>
              </a:solidFill>
              <a:latin typeface="Trebuchet MS - 24"/>
            </a:endParaRPr>
          </a:p>
        </p:txBody>
      </p:sp>
    </p:spTree>
    <p:extLst>
      <p:ext uri="{BB962C8B-B14F-4D97-AF65-F5344CB8AC3E}">
        <p14:creationId xmlns:p14="http://schemas.microsoft.com/office/powerpoint/2010/main" val="833347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63800" y="114300"/>
            <a:ext cx="5359400" cy="507831"/>
          </a:xfrm>
          <a:prstGeom prst="rect">
            <a:avLst/>
          </a:prstGeom>
          <a:noFill/>
        </p:spPr>
        <p:txBody>
          <a:bodyPr vert="horz" rtlCol="0">
            <a:spAutoFit/>
          </a:bodyPr>
          <a:lstStyle/>
          <a:p>
            <a:pPr algn="ctr"/>
            <a:r>
              <a:rPr lang="en-GB" sz="2700" b="1" u="sng" smtClean="0">
                <a:solidFill>
                  <a:srgbClr val="000000"/>
                </a:solidFill>
                <a:latin typeface="Trebuchet MS - 36"/>
              </a:rPr>
              <a:t>Island Protection!</a:t>
            </a:r>
            <a:endParaRPr lang="en-GB" sz="2700" b="1" u="sng">
              <a:solidFill>
                <a:srgbClr val="000000"/>
              </a:solidFill>
              <a:latin typeface="Trebuchet MS - 36"/>
            </a:endParaRPr>
          </a:p>
        </p:txBody>
      </p:sp>
      <p:pic>
        <p:nvPicPr>
          <p:cNvPr id="3" name="Picture 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039100" y="6578600"/>
            <a:ext cx="1537589" cy="614045"/>
          </a:xfrm>
          <a:prstGeom prst="rect">
            <a:avLst/>
          </a:prstGeom>
          <a:solidFill>
            <a:scrgbClr r="0" g="0" b="0">
              <a:alpha val="0"/>
            </a:scrgbClr>
          </a:solidFill>
        </p:spPr>
      </p:pic>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36000" y="5397500"/>
            <a:ext cx="440817" cy="1202817"/>
          </a:xfrm>
          <a:prstGeom prst="rect">
            <a:avLst/>
          </a:prstGeom>
          <a:solidFill>
            <a:scrgbClr r="0" g="0" b="0">
              <a:alpha val="0"/>
            </a:scrgbClr>
          </a:solidFill>
        </p:spPr>
      </p:pic>
      <p:grpSp>
        <p:nvGrpSpPr>
          <p:cNvPr id="34" name="Group 33"/>
          <p:cNvGrpSpPr/>
          <p:nvPr/>
        </p:nvGrpSpPr>
        <p:grpSpPr>
          <a:xfrm>
            <a:off x="596900" y="2336800"/>
            <a:ext cx="8877300" cy="4788932"/>
            <a:chOff x="596900" y="2336800"/>
            <a:chExt cx="8877300" cy="4788932"/>
          </a:xfrm>
        </p:grpSpPr>
        <p:grpSp>
          <p:nvGrpSpPr>
            <p:cNvPr id="10" name="Group 9"/>
            <p:cNvGrpSpPr/>
            <p:nvPr/>
          </p:nvGrpSpPr>
          <p:grpSpPr>
            <a:xfrm>
              <a:off x="596900" y="2400300"/>
              <a:ext cx="3730118" cy="1698118"/>
              <a:chOff x="596900" y="2400300"/>
              <a:chExt cx="3730118" cy="1698118"/>
            </a:xfrm>
          </p:grpSpPr>
          <p:sp>
            <p:nvSpPr>
              <p:cNvPr id="5" name="Freeform 4"/>
              <p:cNvSpPr/>
              <p:nvPr/>
            </p:nvSpPr>
            <p:spPr>
              <a:xfrm>
                <a:off x="1104900" y="2794000"/>
                <a:ext cx="3222118" cy="1304418"/>
              </a:xfrm>
              <a:custGeom>
                <a:avLst/>
                <a:gdLst/>
                <a:ahLst/>
                <a:cxnLst/>
                <a:rect l="0" t="0" r="0" b="0"/>
                <a:pathLst>
                  <a:path w="3222118" h="1304418">
                    <a:moveTo>
                      <a:pt x="0" y="1304417"/>
                    </a:moveTo>
                    <a:lnTo>
                      <a:pt x="724916" y="0"/>
                    </a:lnTo>
                    <a:lnTo>
                      <a:pt x="3222117" y="0"/>
                    </a:lnTo>
                    <a:lnTo>
                      <a:pt x="2497201" y="130441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311400" y="32258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cxnSp>
            <p:nvCxnSpPr>
              <p:cNvPr id="7" name="Straight Connector 6"/>
              <p:cNvCxnSpPr/>
              <p:nvPr/>
            </p:nvCxnSpPr>
            <p:spPr>
              <a:xfrm flipV="1">
                <a:off x="2365756" y="2825623"/>
                <a:ext cx="0" cy="1251077"/>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89200" y="24003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9" name="TextBox 8"/>
              <p:cNvSpPr txBox="1"/>
              <p:nvPr/>
            </p:nvSpPr>
            <p:spPr>
              <a:xfrm>
                <a:off x="596900" y="3136900"/>
                <a:ext cx="1168400" cy="369332"/>
              </a:xfrm>
              <a:prstGeom prst="rect">
                <a:avLst/>
              </a:prstGeom>
              <a:noFill/>
            </p:spPr>
            <p:txBody>
              <a:bodyPr vert="horz" rtlCol="0">
                <a:spAutoFit/>
              </a:bodyPr>
              <a:lstStyle/>
              <a:p>
                <a:r>
                  <a:rPr lang="en-GB" smtClean="0">
                    <a:solidFill>
                      <a:srgbClr val="000000"/>
                    </a:solidFill>
                    <a:latin typeface="Trebuchet MS - 24"/>
                  </a:rPr>
                  <a:t>13km</a:t>
                </a:r>
                <a:endParaRPr lang="en-GB">
                  <a:solidFill>
                    <a:srgbClr val="000000"/>
                  </a:solidFill>
                  <a:latin typeface="Trebuchet MS - 24"/>
                </a:endParaRPr>
              </a:p>
            </p:txBody>
          </p:sp>
        </p:grpSp>
        <p:grpSp>
          <p:nvGrpSpPr>
            <p:cNvPr id="22" name="Group 21"/>
            <p:cNvGrpSpPr/>
            <p:nvPr/>
          </p:nvGrpSpPr>
          <p:grpSpPr>
            <a:xfrm>
              <a:off x="5016500" y="2336800"/>
              <a:ext cx="4457700" cy="2185432"/>
              <a:chOff x="5016500" y="2336800"/>
              <a:chExt cx="4457700" cy="2185432"/>
            </a:xfrm>
          </p:grpSpPr>
          <p:grpSp>
            <p:nvGrpSpPr>
              <p:cNvPr id="15" name="Group 14"/>
              <p:cNvGrpSpPr/>
              <p:nvPr/>
            </p:nvGrpSpPr>
            <p:grpSpPr>
              <a:xfrm>
                <a:off x="5511800" y="2743200"/>
                <a:ext cx="3228468" cy="1381380"/>
                <a:chOff x="5511800" y="2743200"/>
                <a:chExt cx="3228468" cy="1381380"/>
              </a:xfrm>
            </p:grpSpPr>
            <p:sp>
              <p:nvSpPr>
                <p:cNvPr id="11" name="Freeform 10"/>
                <p:cNvSpPr/>
                <p:nvPr/>
              </p:nvSpPr>
              <p:spPr>
                <a:xfrm flipV="1">
                  <a:off x="6355842" y="2743200"/>
                  <a:ext cx="1552957" cy="1351535"/>
                </a:xfrm>
                <a:custGeom>
                  <a:avLst/>
                  <a:gdLst/>
                  <a:ahLst/>
                  <a:cxnLst/>
                  <a:rect l="0" t="0" r="0" b="0"/>
                  <a:pathLst>
                    <a:path w="1552957" h="1351535">
                      <a:moveTo>
                        <a:pt x="1552956" y="1350137"/>
                      </a:moveTo>
                      <a:lnTo>
                        <a:pt x="0" y="1351534"/>
                      </a:lnTo>
                      <a:lnTo>
                        <a:pt x="776986"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p:cNvSpPr/>
                <p:nvPr/>
              </p:nvSpPr>
              <p:spPr>
                <a:xfrm>
                  <a:off x="7187311" y="2772918"/>
                  <a:ext cx="1552957" cy="1351535"/>
                </a:xfrm>
                <a:custGeom>
                  <a:avLst/>
                  <a:gdLst/>
                  <a:ahLst/>
                  <a:cxnLst/>
                  <a:rect l="0" t="0" r="0" b="0"/>
                  <a:pathLst>
                    <a:path w="1552957" h="1351535">
                      <a:moveTo>
                        <a:pt x="1552956" y="1350264"/>
                      </a:moveTo>
                      <a:lnTo>
                        <a:pt x="0" y="1351534"/>
                      </a:lnTo>
                      <a:lnTo>
                        <a:pt x="776986"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12"/>
                <p:cNvSpPr/>
                <p:nvPr/>
              </p:nvSpPr>
              <p:spPr>
                <a:xfrm>
                  <a:off x="5511800" y="2772918"/>
                  <a:ext cx="1552957" cy="1351662"/>
                </a:xfrm>
                <a:custGeom>
                  <a:avLst/>
                  <a:gdLst/>
                  <a:ahLst/>
                  <a:cxnLst/>
                  <a:rect l="0" t="0" r="0" b="0"/>
                  <a:pathLst>
                    <a:path w="1552957" h="1351662">
                      <a:moveTo>
                        <a:pt x="1552956" y="1350518"/>
                      </a:moveTo>
                      <a:lnTo>
                        <a:pt x="0" y="1351661"/>
                      </a:lnTo>
                      <a:lnTo>
                        <a:pt x="777113" y="0"/>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6299200" y="2794000"/>
                  <a:ext cx="1653668" cy="1298068"/>
                </a:xfrm>
                <a:custGeom>
                  <a:avLst/>
                  <a:gdLst/>
                  <a:ahLst/>
                  <a:cxnLst/>
                  <a:rect l="0" t="0" r="0" b="0"/>
                  <a:pathLst>
                    <a:path w="1653668" h="1298068">
                      <a:moveTo>
                        <a:pt x="0" y="0"/>
                      </a:moveTo>
                      <a:lnTo>
                        <a:pt x="1653667" y="0"/>
                      </a:lnTo>
                      <a:lnTo>
                        <a:pt x="1653667" y="1298067"/>
                      </a:lnTo>
                      <a:lnTo>
                        <a:pt x="0" y="12980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6" name="Straight Connector 15"/>
              <p:cNvCxnSpPr/>
              <p:nvPr/>
            </p:nvCxnSpPr>
            <p:spPr>
              <a:xfrm flipV="1">
                <a:off x="6704076" y="2770886"/>
                <a:ext cx="0" cy="1331214"/>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642100" y="32766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8" name="TextBox 17"/>
              <p:cNvSpPr txBox="1"/>
              <p:nvPr/>
            </p:nvSpPr>
            <p:spPr>
              <a:xfrm>
                <a:off x="6642100" y="2336800"/>
                <a:ext cx="1168400" cy="369332"/>
              </a:xfrm>
              <a:prstGeom prst="rect">
                <a:avLst/>
              </a:prstGeom>
              <a:noFill/>
            </p:spPr>
            <p:txBody>
              <a:bodyPr vert="horz" rtlCol="0">
                <a:spAutoFit/>
              </a:bodyPr>
              <a:lstStyle/>
              <a:p>
                <a:r>
                  <a:rPr lang="en-GB" smtClean="0">
                    <a:solidFill>
                      <a:srgbClr val="000000"/>
                    </a:solidFill>
                    <a:latin typeface="Trebuchet MS - 24"/>
                  </a:rPr>
                  <a:t>12km</a:t>
                </a:r>
                <a:endParaRPr lang="en-GB">
                  <a:solidFill>
                    <a:srgbClr val="000000"/>
                  </a:solidFill>
                  <a:latin typeface="Trebuchet MS - 24"/>
                </a:endParaRPr>
              </a:p>
            </p:txBody>
          </p:sp>
          <p:sp>
            <p:nvSpPr>
              <p:cNvPr id="19" name="TextBox 18"/>
              <p:cNvSpPr txBox="1"/>
              <p:nvPr/>
            </p:nvSpPr>
            <p:spPr>
              <a:xfrm>
                <a:off x="6654800" y="4152900"/>
                <a:ext cx="1168400" cy="369332"/>
              </a:xfrm>
              <a:prstGeom prst="rect">
                <a:avLst/>
              </a:prstGeom>
              <a:noFill/>
            </p:spPr>
            <p:txBody>
              <a:bodyPr vert="horz" rtlCol="0">
                <a:spAutoFit/>
              </a:bodyPr>
              <a:lstStyle/>
              <a:p>
                <a:r>
                  <a:rPr lang="en-GB" smtClean="0">
                    <a:solidFill>
                      <a:srgbClr val="000000"/>
                    </a:solidFill>
                    <a:latin typeface="Trebuchet MS - 24"/>
                  </a:rPr>
                  <a:t>30km</a:t>
                </a:r>
                <a:endParaRPr lang="en-GB">
                  <a:solidFill>
                    <a:srgbClr val="000000"/>
                  </a:solidFill>
                  <a:latin typeface="Trebuchet MS - 24"/>
                </a:endParaRPr>
              </a:p>
            </p:txBody>
          </p:sp>
          <p:sp>
            <p:nvSpPr>
              <p:cNvPr id="20" name="TextBox 19"/>
              <p:cNvSpPr txBox="1"/>
              <p:nvPr/>
            </p:nvSpPr>
            <p:spPr>
              <a:xfrm>
                <a:off x="8305800" y="31496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21" name="TextBox 20"/>
              <p:cNvSpPr txBox="1"/>
              <p:nvPr/>
            </p:nvSpPr>
            <p:spPr>
              <a:xfrm>
                <a:off x="5016500" y="31623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grpSp>
        <p:grpSp>
          <p:nvGrpSpPr>
            <p:cNvPr id="26" name="Group 25"/>
            <p:cNvGrpSpPr/>
            <p:nvPr/>
          </p:nvGrpSpPr>
          <p:grpSpPr>
            <a:xfrm>
              <a:off x="1333500" y="5105400"/>
              <a:ext cx="2082800" cy="1925828"/>
              <a:chOff x="1333500" y="5105400"/>
              <a:chExt cx="2082800" cy="1925828"/>
            </a:xfrm>
          </p:grpSpPr>
          <p:sp>
            <p:nvSpPr>
              <p:cNvPr id="23" name="Oval 22"/>
              <p:cNvSpPr/>
              <p:nvPr/>
            </p:nvSpPr>
            <p:spPr>
              <a:xfrm>
                <a:off x="1333500" y="5105400"/>
                <a:ext cx="2016506" cy="1925828"/>
              </a:xfrm>
              <a:prstGeom prst="ellipse">
                <a:avLst/>
              </a:pr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400300" y="5715000"/>
                <a:ext cx="1016000" cy="369332"/>
              </a:xfrm>
              <a:prstGeom prst="rect">
                <a:avLst/>
              </a:prstGeom>
              <a:noFill/>
            </p:spPr>
            <p:txBody>
              <a:bodyPr vert="horz" rtlCol="0">
                <a:spAutoFit/>
              </a:bodyPr>
              <a:lstStyle/>
              <a:p>
                <a:r>
                  <a:rPr lang="en-GB" smtClean="0">
                    <a:solidFill>
                      <a:srgbClr val="000000"/>
                    </a:solidFill>
                    <a:latin typeface="Trebuchet MS - 24"/>
                  </a:rPr>
                  <a:t>9km</a:t>
                </a:r>
                <a:endParaRPr lang="en-GB">
                  <a:solidFill>
                    <a:srgbClr val="000000"/>
                  </a:solidFill>
                  <a:latin typeface="Trebuchet MS - 24"/>
                </a:endParaRPr>
              </a:p>
            </p:txBody>
          </p:sp>
          <p:cxnSp>
            <p:nvCxnSpPr>
              <p:cNvPr id="25" name="Straight Connector 24"/>
              <p:cNvCxnSpPr/>
              <p:nvPr/>
            </p:nvCxnSpPr>
            <p:spPr>
              <a:xfrm>
                <a:off x="2338197" y="6091047"/>
                <a:ext cx="998601" cy="0"/>
              </a:xfrm>
              <a:prstGeom prst="line">
                <a:avLst/>
              </a:prstGeom>
              <a:ln w="38100" cap="flat" cmpd="sng" algn="ctr">
                <a:solidFill>
                  <a:srgbClr val="000000"/>
                </a:solidFill>
                <a:prstDash val="solid"/>
                <a:roun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5105400" y="4813300"/>
              <a:ext cx="2187068" cy="2312432"/>
              <a:chOff x="5105400" y="4813300"/>
              <a:chExt cx="2187068" cy="2312432"/>
            </a:xfrm>
          </p:grpSpPr>
          <p:grpSp>
            <p:nvGrpSpPr>
              <p:cNvPr id="30" name="Group 29"/>
              <p:cNvGrpSpPr/>
              <p:nvPr/>
            </p:nvGrpSpPr>
            <p:grpSpPr>
              <a:xfrm>
                <a:off x="5969000" y="4813300"/>
                <a:ext cx="1323468" cy="1920368"/>
                <a:chOff x="5969000" y="4813300"/>
                <a:chExt cx="1323468" cy="1920368"/>
              </a:xfrm>
            </p:grpSpPr>
            <p:sp>
              <p:nvSpPr>
                <p:cNvPr id="27" name="Oval 26"/>
                <p:cNvSpPr/>
                <p:nvPr/>
              </p:nvSpPr>
              <p:spPr>
                <a:xfrm>
                  <a:off x="5981700" y="4813300"/>
                  <a:ext cx="1290574" cy="1229360"/>
                </a:xfrm>
                <a:prstGeom prst="ellipse">
                  <a:avLst/>
                </a:pr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5969000" y="5410200"/>
                  <a:ext cx="1323468" cy="1323468"/>
                </a:xfrm>
                <a:custGeom>
                  <a:avLst/>
                  <a:gdLst/>
                  <a:ahLst/>
                  <a:cxnLst/>
                  <a:rect l="0" t="0" r="0" b="0"/>
                  <a:pathLst>
                    <a:path w="1323468" h="1323468">
                      <a:moveTo>
                        <a:pt x="0" y="0"/>
                      </a:moveTo>
                      <a:lnTo>
                        <a:pt x="1323467" y="0"/>
                      </a:lnTo>
                      <a:lnTo>
                        <a:pt x="1323467" y="1323467"/>
                      </a:lnTo>
                      <a:lnTo>
                        <a:pt x="0" y="132346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a:off x="6019800" y="5334000"/>
                  <a:ext cx="1209168" cy="1209168"/>
                </a:xfrm>
                <a:custGeom>
                  <a:avLst/>
                  <a:gdLst/>
                  <a:ahLst/>
                  <a:cxnLst/>
                  <a:rect l="0" t="0" r="0" b="0"/>
                  <a:pathLst>
                    <a:path w="1209168" h="1209168">
                      <a:moveTo>
                        <a:pt x="0" y="0"/>
                      </a:moveTo>
                      <a:lnTo>
                        <a:pt x="1209167" y="0"/>
                      </a:lnTo>
                      <a:lnTo>
                        <a:pt x="1209167" y="1209167"/>
                      </a:lnTo>
                      <a:lnTo>
                        <a:pt x="0" y="12091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1" name="TextBox 30"/>
              <p:cNvSpPr txBox="1"/>
              <p:nvPr/>
            </p:nvSpPr>
            <p:spPr>
              <a:xfrm>
                <a:off x="6273800" y="67564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32" name="TextBox 31"/>
              <p:cNvSpPr txBox="1"/>
              <p:nvPr/>
            </p:nvSpPr>
            <p:spPr>
              <a:xfrm>
                <a:off x="5105400" y="59182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grpSp>
      </p:grpSp>
      <p:sp>
        <p:nvSpPr>
          <p:cNvPr id="35" name="TextBox 34"/>
          <p:cNvSpPr txBox="1"/>
          <p:nvPr/>
        </p:nvSpPr>
        <p:spPr>
          <a:xfrm>
            <a:off x="241300" y="774700"/>
            <a:ext cx="9626600" cy="923330"/>
          </a:xfrm>
          <a:prstGeom prst="rect">
            <a:avLst/>
          </a:prstGeom>
          <a:noFill/>
        </p:spPr>
        <p:txBody>
          <a:bodyPr vert="horz" rtlCol="0">
            <a:spAutoFit/>
          </a:bodyPr>
          <a:lstStyle/>
          <a:p>
            <a:pPr algn="ctr"/>
            <a:r>
              <a:rPr lang="en-GB" smtClean="0">
                <a:solidFill>
                  <a:srgbClr val="000000"/>
                </a:solidFill>
                <a:latin typeface="Trebuchet MS - 24"/>
              </a:rPr>
              <a:t>Word has arrived from the zombie infested mainland that the shufflers and nibblers have worked out how to use boats and are mounting an invasion. Each island needs perimeter fencing to keep them out. How much fencing does each island need?</a:t>
            </a:r>
            <a:endParaRPr lang="en-GB">
              <a:solidFill>
                <a:srgbClr val="000000"/>
              </a:solidFill>
              <a:latin typeface="Trebuchet MS - 24"/>
            </a:endParaRPr>
          </a:p>
        </p:txBody>
      </p:sp>
    </p:spTree>
    <p:extLst>
      <p:ext uri="{BB962C8B-B14F-4D97-AF65-F5344CB8AC3E}">
        <p14:creationId xmlns:p14="http://schemas.microsoft.com/office/powerpoint/2010/main" val="114638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63800" y="76200"/>
            <a:ext cx="5384800" cy="507831"/>
          </a:xfrm>
          <a:prstGeom prst="rect">
            <a:avLst/>
          </a:prstGeom>
          <a:noFill/>
        </p:spPr>
        <p:txBody>
          <a:bodyPr vert="horz" rtlCol="0">
            <a:spAutoFit/>
          </a:bodyPr>
          <a:lstStyle/>
          <a:p>
            <a:pPr algn="ctr"/>
            <a:r>
              <a:rPr lang="en-GB" sz="2700" b="1" u="sng" smtClean="0">
                <a:solidFill>
                  <a:srgbClr val="000000"/>
                </a:solidFill>
                <a:latin typeface="Trebuchet MS - 36"/>
              </a:rPr>
              <a:t>One Large Community</a:t>
            </a:r>
            <a:endParaRPr lang="en-GB" sz="2700" b="1" u="sng">
              <a:solidFill>
                <a:srgbClr val="000000"/>
              </a:solidFill>
              <a:latin typeface="Trebuchet MS - 36"/>
            </a:endParaRPr>
          </a:p>
        </p:txBody>
      </p:sp>
      <p:sp>
        <p:nvSpPr>
          <p:cNvPr id="3" name="TextBox 2"/>
          <p:cNvSpPr txBox="1"/>
          <p:nvPr/>
        </p:nvSpPr>
        <p:spPr>
          <a:xfrm>
            <a:off x="279400" y="660400"/>
            <a:ext cx="9838209" cy="1477328"/>
          </a:xfrm>
          <a:prstGeom prst="rect">
            <a:avLst/>
          </a:prstGeom>
          <a:noFill/>
        </p:spPr>
        <p:txBody>
          <a:bodyPr vert="horz" rtlCol="0">
            <a:spAutoFit/>
          </a:bodyPr>
          <a:lstStyle/>
          <a:p>
            <a:pPr algn="ctr"/>
            <a:r>
              <a:rPr lang="en-GB" smtClean="0">
                <a:solidFill>
                  <a:srgbClr val="000000"/>
                </a:solidFill>
                <a:latin typeface="Trebuchet MS - 24"/>
              </a:rPr>
              <a:t>Deputy Crimes has decided that all the survivors are better off in one place. He has found the deserted island below. He wants to house 120 survivors on the island and has 150km of fencing.</a:t>
            </a:r>
          </a:p>
          <a:p>
            <a:pPr algn="ctr"/>
            <a:r>
              <a:rPr lang="en-GB" smtClean="0">
                <a:solidFill>
                  <a:srgbClr val="000000"/>
                </a:solidFill>
                <a:latin typeface="Trebuchet MS - 24"/>
              </a:rPr>
              <a:t>Is this possible if each person requires 3km</a:t>
            </a:r>
            <a:r>
              <a:rPr lang="en-GB" sz="1200" baseline="70000" smtClean="0">
                <a:solidFill>
                  <a:srgbClr val="000000"/>
                </a:solidFill>
                <a:latin typeface="Trebuchet MS - 24"/>
              </a:rPr>
              <a:t>2</a:t>
            </a:r>
            <a:r>
              <a:rPr lang="en-GB" smtClean="0">
                <a:solidFill>
                  <a:srgbClr val="000000"/>
                </a:solidFill>
                <a:latin typeface="Trebuchet MS - 24"/>
              </a:rPr>
              <a:t> of land and the fencing must go around the whole island? </a:t>
            </a:r>
            <a:r>
              <a:rPr lang="en-GB" i="1" smtClean="0">
                <a:solidFill>
                  <a:srgbClr val="000000"/>
                </a:solidFill>
                <a:latin typeface="Trebuchet MS - 24"/>
              </a:rPr>
              <a:t>You must show your workings!</a:t>
            </a:r>
            <a:endParaRPr lang="en-GB" i="1">
              <a:solidFill>
                <a:srgbClr val="000000"/>
              </a:solidFill>
              <a:latin typeface="Trebuchet MS - 24"/>
            </a:endParaRPr>
          </a:p>
        </p:txBody>
      </p:sp>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267700" y="6762750"/>
            <a:ext cx="1537589" cy="614045"/>
          </a:xfrm>
          <a:prstGeom prst="rect">
            <a:avLst/>
          </a:prstGeom>
          <a:solidFill>
            <a:scrgbClr r="0" g="0" b="0">
              <a:alpha val="0"/>
            </a:scrgbClr>
          </a:solidFill>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864600" y="5581650"/>
            <a:ext cx="440817" cy="1202817"/>
          </a:xfrm>
          <a:prstGeom prst="rect">
            <a:avLst/>
          </a:prstGeom>
          <a:solidFill>
            <a:scrgbClr r="0" g="0" b="0">
              <a:alpha val="0"/>
            </a:scrgbClr>
          </a:solidFill>
        </p:spPr>
      </p:pic>
      <p:grpSp>
        <p:nvGrpSpPr>
          <p:cNvPr id="23" name="Group 22"/>
          <p:cNvGrpSpPr/>
          <p:nvPr/>
        </p:nvGrpSpPr>
        <p:grpSpPr>
          <a:xfrm>
            <a:off x="266700" y="2628900"/>
            <a:ext cx="8864600" cy="4877832"/>
            <a:chOff x="266700" y="2628900"/>
            <a:chExt cx="8864600" cy="4877832"/>
          </a:xfrm>
        </p:grpSpPr>
        <p:grpSp>
          <p:nvGrpSpPr>
            <p:cNvPr id="12" name="Group 11"/>
            <p:cNvGrpSpPr/>
            <p:nvPr/>
          </p:nvGrpSpPr>
          <p:grpSpPr>
            <a:xfrm>
              <a:off x="1143000" y="3035300"/>
              <a:ext cx="6924168" cy="4092068"/>
              <a:chOff x="1143000" y="3035300"/>
              <a:chExt cx="6924168" cy="4092068"/>
            </a:xfrm>
          </p:grpSpPr>
          <p:sp>
            <p:nvSpPr>
              <p:cNvPr id="6" name="Freeform 5"/>
              <p:cNvSpPr/>
              <p:nvPr/>
            </p:nvSpPr>
            <p:spPr>
              <a:xfrm>
                <a:off x="1143000" y="3035300"/>
                <a:ext cx="6924168" cy="1209168"/>
              </a:xfrm>
              <a:custGeom>
                <a:avLst/>
                <a:gdLst/>
                <a:ahLst/>
                <a:cxnLst/>
                <a:rect l="0" t="0" r="0" b="0"/>
                <a:pathLst>
                  <a:path w="6924168" h="1209168">
                    <a:moveTo>
                      <a:pt x="0" y="0"/>
                    </a:moveTo>
                    <a:lnTo>
                      <a:pt x="6924167" y="0"/>
                    </a:lnTo>
                    <a:lnTo>
                      <a:pt x="6924167" y="1209167"/>
                    </a:lnTo>
                    <a:lnTo>
                      <a:pt x="0" y="120916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6"/>
              <p:cNvSpPr/>
              <p:nvPr/>
            </p:nvSpPr>
            <p:spPr>
              <a:xfrm>
                <a:off x="1143000" y="4229100"/>
                <a:ext cx="1914018" cy="1914018"/>
              </a:xfrm>
              <a:custGeom>
                <a:avLst/>
                <a:gdLst/>
                <a:ahLst/>
                <a:cxnLst/>
                <a:rect l="0" t="0" r="0" b="0"/>
                <a:pathLst>
                  <a:path w="1914018" h="1914018">
                    <a:moveTo>
                      <a:pt x="0" y="0"/>
                    </a:moveTo>
                    <a:lnTo>
                      <a:pt x="1914017" y="0"/>
                    </a:lnTo>
                    <a:lnTo>
                      <a:pt x="1914017" y="1914017"/>
                    </a:lnTo>
                    <a:lnTo>
                      <a:pt x="0" y="191401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1143000" y="6146800"/>
                <a:ext cx="5311268" cy="980568"/>
              </a:xfrm>
              <a:custGeom>
                <a:avLst/>
                <a:gdLst/>
                <a:ahLst/>
                <a:cxnLst/>
                <a:rect l="0" t="0" r="0" b="0"/>
                <a:pathLst>
                  <a:path w="5311268" h="980568">
                    <a:moveTo>
                      <a:pt x="0" y="0"/>
                    </a:moveTo>
                    <a:lnTo>
                      <a:pt x="5311267" y="0"/>
                    </a:lnTo>
                    <a:lnTo>
                      <a:pt x="5311267" y="980567"/>
                    </a:lnTo>
                    <a:lnTo>
                      <a:pt x="0" y="98056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a:off x="5410200" y="5118100"/>
                <a:ext cx="1037718" cy="1037718"/>
              </a:xfrm>
              <a:custGeom>
                <a:avLst/>
                <a:gdLst/>
                <a:ahLst/>
                <a:cxnLst/>
                <a:rect l="0" t="0" r="0" b="0"/>
                <a:pathLst>
                  <a:path w="1037718" h="1037718">
                    <a:moveTo>
                      <a:pt x="0" y="0"/>
                    </a:moveTo>
                    <a:lnTo>
                      <a:pt x="1037717" y="0"/>
                    </a:lnTo>
                    <a:lnTo>
                      <a:pt x="1037717" y="1037717"/>
                    </a:lnTo>
                    <a:lnTo>
                      <a:pt x="0" y="1037717"/>
                    </a:lnTo>
                    <a:close/>
                  </a:path>
                </a:pathLst>
              </a:custGeom>
              <a:solidFill>
                <a:srgbClr val="32CD32"/>
              </a:solidFill>
              <a:ln w="762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1193800" y="3835400"/>
                <a:ext cx="1826515" cy="2991994"/>
              </a:xfrm>
              <a:custGeom>
                <a:avLst/>
                <a:gdLst/>
                <a:ahLst/>
                <a:cxnLst/>
                <a:rect l="0" t="0" r="0" b="0"/>
                <a:pathLst>
                  <a:path w="1826515" h="2991994">
                    <a:moveTo>
                      <a:pt x="0" y="0"/>
                    </a:moveTo>
                    <a:lnTo>
                      <a:pt x="1826514" y="0"/>
                    </a:lnTo>
                    <a:lnTo>
                      <a:pt x="1826514" y="2991993"/>
                    </a:lnTo>
                    <a:lnTo>
                      <a:pt x="0" y="2991993"/>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10"/>
              <p:cNvSpPr/>
              <p:nvPr/>
            </p:nvSpPr>
            <p:spPr>
              <a:xfrm>
                <a:off x="5461000" y="5943600"/>
                <a:ext cx="942468" cy="942468"/>
              </a:xfrm>
              <a:custGeom>
                <a:avLst/>
                <a:gdLst/>
                <a:ahLst/>
                <a:cxnLst/>
                <a:rect l="0" t="0" r="0" b="0"/>
                <a:pathLst>
                  <a:path w="942468" h="942468">
                    <a:moveTo>
                      <a:pt x="0" y="0"/>
                    </a:moveTo>
                    <a:lnTo>
                      <a:pt x="942467" y="0"/>
                    </a:lnTo>
                    <a:lnTo>
                      <a:pt x="942467" y="942467"/>
                    </a:lnTo>
                    <a:lnTo>
                      <a:pt x="0" y="942467"/>
                    </a:lnTo>
                    <a:close/>
                  </a:path>
                </a:pathLst>
              </a:custGeom>
              <a:solidFill>
                <a:srgbClr val="32CD32"/>
              </a:solidFill>
              <a:ln w="12700" cap="flat" cmpd="sng" algn="ctr">
                <a:solidFill>
                  <a:srgbClr val="32CD3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 name="TextBox 12"/>
            <p:cNvSpPr txBox="1"/>
            <p:nvPr/>
          </p:nvSpPr>
          <p:spPr>
            <a:xfrm>
              <a:off x="266700" y="4991100"/>
              <a:ext cx="1168400" cy="369332"/>
            </a:xfrm>
            <a:prstGeom prst="rect">
              <a:avLst/>
            </a:prstGeom>
            <a:noFill/>
          </p:spPr>
          <p:txBody>
            <a:bodyPr vert="horz" rtlCol="0">
              <a:spAutoFit/>
            </a:bodyPr>
            <a:lstStyle/>
            <a:p>
              <a:r>
                <a:rPr lang="en-GB" smtClean="0">
                  <a:solidFill>
                    <a:srgbClr val="000000"/>
                  </a:solidFill>
                  <a:latin typeface="Trebuchet MS - 24"/>
                </a:rPr>
                <a:t>15km</a:t>
              </a:r>
              <a:endParaRPr lang="en-GB">
                <a:solidFill>
                  <a:srgbClr val="000000"/>
                </a:solidFill>
                <a:latin typeface="Trebuchet MS - 24"/>
              </a:endParaRPr>
            </a:p>
          </p:txBody>
        </p:sp>
        <p:sp>
          <p:nvSpPr>
            <p:cNvPr id="14" name="TextBox 13"/>
            <p:cNvSpPr txBox="1"/>
            <p:nvPr/>
          </p:nvSpPr>
          <p:spPr>
            <a:xfrm>
              <a:off x="3060700" y="5003800"/>
              <a:ext cx="1016000" cy="369332"/>
            </a:xfrm>
            <a:prstGeom prst="rect">
              <a:avLst/>
            </a:prstGeom>
            <a:noFill/>
          </p:spPr>
          <p:txBody>
            <a:bodyPr vert="horz" rtlCol="0">
              <a:spAutoFit/>
            </a:bodyPr>
            <a:lstStyle/>
            <a:p>
              <a:r>
                <a:rPr lang="en-GB" smtClean="0">
                  <a:solidFill>
                    <a:srgbClr val="000000"/>
                  </a:solidFill>
                  <a:latin typeface="Trebuchet MS - 24"/>
                </a:rPr>
                <a:t>8km</a:t>
              </a:r>
              <a:endParaRPr lang="en-GB">
                <a:solidFill>
                  <a:srgbClr val="000000"/>
                </a:solidFill>
                <a:latin typeface="Trebuchet MS - 24"/>
              </a:endParaRPr>
            </a:p>
          </p:txBody>
        </p:sp>
        <p:sp>
          <p:nvSpPr>
            <p:cNvPr id="15" name="TextBox 14"/>
            <p:cNvSpPr txBox="1"/>
            <p:nvPr/>
          </p:nvSpPr>
          <p:spPr>
            <a:xfrm>
              <a:off x="4686300" y="5435600"/>
              <a:ext cx="1016000" cy="369332"/>
            </a:xfrm>
            <a:prstGeom prst="rect">
              <a:avLst/>
            </a:prstGeom>
            <a:noFill/>
          </p:spPr>
          <p:txBody>
            <a:bodyPr vert="horz" rtlCol="0">
              <a:spAutoFit/>
            </a:bodyPr>
            <a:lstStyle/>
            <a:p>
              <a:r>
                <a:rPr lang="en-GB" smtClean="0">
                  <a:solidFill>
                    <a:srgbClr val="000000"/>
                  </a:solidFill>
                  <a:latin typeface="Trebuchet MS - 24"/>
                </a:rPr>
                <a:t>4km</a:t>
              </a:r>
              <a:endParaRPr lang="en-GB">
                <a:solidFill>
                  <a:srgbClr val="000000"/>
                </a:solidFill>
                <a:latin typeface="Trebuchet MS - 24"/>
              </a:endParaRPr>
            </a:p>
          </p:txBody>
        </p:sp>
        <p:sp>
          <p:nvSpPr>
            <p:cNvPr id="16" name="TextBox 15"/>
            <p:cNvSpPr txBox="1"/>
            <p:nvPr/>
          </p:nvSpPr>
          <p:spPr>
            <a:xfrm>
              <a:off x="5537200" y="4711700"/>
              <a:ext cx="1016000" cy="369332"/>
            </a:xfrm>
            <a:prstGeom prst="rect">
              <a:avLst/>
            </a:prstGeom>
            <a:noFill/>
          </p:spPr>
          <p:txBody>
            <a:bodyPr vert="horz" rtlCol="0">
              <a:spAutoFit/>
            </a:bodyPr>
            <a:lstStyle/>
            <a:p>
              <a:r>
                <a:rPr lang="en-GB" smtClean="0">
                  <a:solidFill>
                    <a:srgbClr val="000000"/>
                  </a:solidFill>
                  <a:latin typeface="Trebuchet MS - 24"/>
                </a:rPr>
                <a:t>4km</a:t>
              </a:r>
              <a:endParaRPr lang="en-GB">
                <a:solidFill>
                  <a:srgbClr val="000000"/>
                </a:solidFill>
                <a:latin typeface="Trebuchet MS - 24"/>
              </a:endParaRPr>
            </a:p>
          </p:txBody>
        </p:sp>
        <p:sp>
          <p:nvSpPr>
            <p:cNvPr id="17" name="TextBox 16"/>
            <p:cNvSpPr txBox="1"/>
            <p:nvPr/>
          </p:nvSpPr>
          <p:spPr>
            <a:xfrm>
              <a:off x="6477000" y="5981700"/>
              <a:ext cx="1168400" cy="369332"/>
            </a:xfrm>
            <a:prstGeom prst="rect">
              <a:avLst/>
            </a:prstGeom>
            <a:noFill/>
          </p:spPr>
          <p:txBody>
            <a:bodyPr vert="horz" rtlCol="0">
              <a:spAutoFit/>
            </a:bodyPr>
            <a:lstStyle/>
            <a:p>
              <a:r>
                <a:rPr lang="en-GB" smtClean="0">
                  <a:solidFill>
                    <a:srgbClr val="000000"/>
                  </a:solidFill>
                  <a:latin typeface="Trebuchet MS - 24"/>
                </a:rPr>
                <a:t>10km</a:t>
              </a:r>
              <a:endParaRPr lang="en-GB">
                <a:solidFill>
                  <a:srgbClr val="000000"/>
                </a:solidFill>
                <a:latin typeface="Trebuchet MS - 24"/>
              </a:endParaRPr>
            </a:p>
          </p:txBody>
        </p:sp>
        <p:sp>
          <p:nvSpPr>
            <p:cNvPr id="18" name="TextBox 17"/>
            <p:cNvSpPr txBox="1"/>
            <p:nvPr/>
          </p:nvSpPr>
          <p:spPr>
            <a:xfrm>
              <a:off x="8115300" y="3416300"/>
              <a:ext cx="1016000" cy="369332"/>
            </a:xfrm>
            <a:prstGeom prst="rect">
              <a:avLst/>
            </a:prstGeom>
            <a:noFill/>
          </p:spPr>
          <p:txBody>
            <a:bodyPr vert="horz" rtlCol="0">
              <a:spAutoFit/>
            </a:bodyPr>
            <a:lstStyle/>
            <a:p>
              <a:r>
                <a:rPr lang="en-GB" smtClean="0">
                  <a:solidFill>
                    <a:srgbClr val="000000"/>
                  </a:solidFill>
                  <a:latin typeface="Trebuchet MS - 24"/>
                </a:rPr>
                <a:t>6km</a:t>
              </a:r>
              <a:endParaRPr lang="en-GB">
                <a:solidFill>
                  <a:srgbClr val="000000"/>
                </a:solidFill>
                <a:latin typeface="Trebuchet MS - 24"/>
              </a:endParaRPr>
            </a:p>
          </p:txBody>
        </p:sp>
        <p:sp>
          <p:nvSpPr>
            <p:cNvPr id="19" name="TextBox 18"/>
            <p:cNvSpPr txBox="1"/>
            <p:nvPr/>
          </p:nvSpPr>
          <p:spPr>
            <a:xfrm>
              <a:off x="4191000" y="2628900"/>
              <a:ext cx="1168400" cy="369332"/>
            </a:xfrm>
            <a:prstGeom prst="rect">
              <a:avLst/>
            </a:prstGeom>
            <a:noFill/>
          </p:spPr>
          <p:txBody>
            <a:bodyPr vert="horz" rtlCol="0">
              <a:spAutoFit/>
            </a:bodyPr>
            <a:lstStyle/>
            <a:p>
              <a:r>
                <a:rPr lang="en-GB" smtClean="0">
                  <a:solidFill>
                    <a:srgbClr val="000000"/>
                  </a:solidFill>
                  <a:latin typeface="Trebuchet MS - 24"/>
                </a:rPr>
                <a:t>25km</a:t>
              </a:r>
              <a:endParaRPr lang="en-GB">
                <a:solidFill>
                  <a:srgbClr val="000000"/>
                </a:solidFill>
                <a:latin typeface="Trebuchet MS - 24"/>
              </a:endParaRPr>
            </a:p>
          </p:txBody>
        </p:sp>
        <p:sp>
          <p:nvSpPr>
            <p:cNvPr id="20" name="TextBox 19"/>
            <p:cNvSpPr txBox="1"/>
            <p:nvPr/>
          </p:nvSpPr>
          <p:spPr>
            <a:xfrm>
              <a:off x="4787900" y="4254500"/>
              <a:ext cx="1169651" cy="369332"/>
            </a:xfrm>
            <a:prstGeom prst="rect">
              <a:avLst/>
            </a:prstGeom>
            <a:noFill/>
          </p:spPr>
          <p:txBody>
            <a:bodyPr vert="horz" rtlCol="0">
              <a:spAutoFit/>
            </a:bodyPr>
            <a:lstStyle/>
            <a:p>
              <a:r>
                <a:rPr lang="en-GB" smtClean="0">
                  <a:solidFill>
                    <a:srgbClr val="000000"/>
                  </a:solidFill>
                  <a:latin typeface="Trebuchet MS - 24"/>
                </a:rPr>
                <a:t>18km</a:t>
              </a:r>
              <a:endParaRPr lang="en-GB">
                <a:solidFill>
                  <a:srgbClr val="000000"/>
                </a:solidFill>
                <a:latin typeface="Trebuchet MS - 24"/>
              </a:endParaRPr>
            </a:p>
          </p:txBody>
        </p:sp>
        <p:sp>
          <p:nvSpPr>
            <p:cNvPr id="21" name="TextBox 20"/>
            <p:cNvSpPr txBox="1"/>
            <p:nvPr/>
          </p:nvSpPr>
          <p:spPr>
            <a:xfrm>
              <a:off x="3441700" y="7137400"/>
              <a:ext cx="1168400" cy="369332"/>
            </a:xfrm>
            <a:prstGeom prst="rect">
              <a:avLst/>
            </a:prstGeom>
            <a:noFill/>
          </p:spPr>
          <p:txBody>
            <a:bodyPr vert="horz" rtlCol="0">
              <a:spAutoFit/>
            </a:bodyPr>
            <a:lstStyle/>
            <a:p>
              <a:r>
                <a:rPr lang="en-GB" smtClean="0">
                  <a:solidFill>
                    <a:srgbClr val="000000"/>
                  </a:solidFill>
                  <a:latin typeface="Trebuchet MS - 24"/>
                </a:rPr>
                <a:t>18km</a:t>
              </a:r>
              <a:endParaRPr lang="en-GB">
                <a:solidFill>
                  <a:srgbClr val="000000"/>
                </a:solidFill>
                <a:latin typeface="Trebuchet MS - 24"/>
              </a:endParaRPr>
            </a:p>
          </p:txBody>
        </p:sp>
        <p:sp>
          <p:nvSpPr>
            <p:cNvPr id="22" name="TextBox 21"/>
            <p:cNvSpPr txBox="1"/>
            <p:nvPr/>
          </p:nvSpPr>
          <p:spPr>
            <a:xfrm>
              <a:off x="3873500" y="5740400"/>
              <a:ext cx="1016000" cy="369332"/>
            </a:xfrm>
            <a:prstGeom prst="rect">
              <a:avLst/>
            </a:prstGeom>
            <a:noFill/>
          </p:spPr>
          <p:txBody>
            <a:bodyPr vert="horz" rtlCol="0">
              <a:spAutoFit/>
            </a:bodyPr>
            <a:lstStyle/>
            <a:p>
              <a:r>
                <a:rPr lang="en-GB" smtClean="0">
                  <a:solidFill>
                    <a:srgbClr val="000000"/>
                  </a:solidFill>
                  <a:latin typeface="Trebuchet MS - 24"/>
                </a:rPr>
                <a:t>7km</a:t>
              </a:r>
              <a:endParaRPr lang="en-GB">
                <a:solidFill>
                  <a:srgbClr val="000000"/>
                </a:solidFill>
                <a:latin typeface="Trebuchet MS - 24"/>
              </a:endParaRPr>
            </a:p>
          </p:txBody>
        </p:sp>
      </p:grpSp>
    </p:spTree>
    <p:extLst>
      <p:ext uri="{BB962C8B-B14F-4D97-AF65-F5344CB8AC3E}">
        <p14:creationId xmlns:p14="http://schemas.microsoft.com/office/powerpoint/2010/main" val="944863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467</Words>
  <Application>Microsoft Office PowerPoint</Application>
  <PresentationFormat>Custom</PresentationFormat>
  <Paragraphs>101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Trebuchet MS - 48</vt:lpstr>
      <vt:lpstr>Calibri</vt:lpstr>
      <vt:lpstr>Trebuchet MS - 36</vt:lpstr>
      <vt:lpstr>Trebuchet MS - 28</vt:lpstr>
      <vt:lpstr>Trebuchet MS - 24</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Worthing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Lutwyche</dc:creator>
  <cp:lastModifiedBy>A Lutwyche</cp:lastModifiedBy>
  <cp:revision>1</cp:revision>
  <dcterms:created xsi:type="dcterms:W3CDTF">2015-01-08T20:56:28Z</dcterms:created>
  <dcterms:modified xsi:type="dcterms:W3CDTF">2015-01-08T20:56:49Z</dcterms:modified>
</cp:coreProperties>
</file>